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7"/>
  </p:notesMasterIdLst>
  <p:handoutMasterIdLst>
    <p:handoutMasterId r:id="rId18"/>
  </p:handoutMasterIdLst>
  <p:sldIdLst>
    <p:sldId id="376" r:id="rId2"/>
    <p:sldId id="456" r:id="rId3"/>
    <p:sldId id="439" r:id="rId4"/>
    <p:sldId id="440" r:id="rId5"/>
    <p:sldId id="452" r:id="rId6"/>
    <p:sldId id="441" r:id="rId7"/>
    <p:sldId id="457" r:id="rId8"/>
    <p:sldId id="442" r:id="rId9"/>
    <p:sldId id="443" r:id="rId10"/>
    <p:sldId id="458" r:id="rId11"/>
    <p:sldId id="446" r:id="rId12"/>
    <p:sldId id="447" r:id="rId13"/>
    <p:sldId id="429" r:id="rId14"/>
    <p:sldId id="448" r:id="rId15"/>
    <p:sldId id="459" r:id="rId16"/>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0CC00"/>
    <a:srgbClr val="800000"/>
    <a:srgbClr val="009900"/>
    <a:srgbClr val="CCECFF"/>
    <a:srgbClr val="CCFFFF"/>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69"/>
    <p:restoredTop sz="77872" autoAdjust="0"/>
  </p:normalViewPr>
  <p:slideViewPr>
    <p:cSldViewPr>
      <p:cViewPr varScale="1">
        <p:scale>
          <a:sx n="59" d="100"/>
          <a:sy n="59" d="100"/>
        </p:scale>
        <p:origin x="56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28"/>
    </p:cViewPr>
  </p:notesTextViewPr>
  <p:sorterViewPr>
    <p:cViewPr>
      <p:scale>
        <a:sx n="80" d="100"/>
        <a:sy n="80" d="100"/>
      </p:scale>
      <p:origin x="0" y="3576"/>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02C529C-A1F2-4037-B812-FDB25E3973D5}"/>
              </a:ext>
            </a:extLst>
          </p:cNvPr>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1" name="Rectangle 3">
            <a:extLst>
              <a:ext uri="{FF2B5EF4-FFF2-40B4-BE49-F238E27FC236}">
                <a16:creationId xmlns:a16="http://schemas.microsoft.com/office/drawing/2014/main" id="{B9919F2C-1897-42A6-8FCB-1C22F6B5FEF8}"/>
              </a:ext>
            </a:extLst>
          </p:cNvPr>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ea typeface="MS PGothic" charset="0"/>
                <a:cs typeface="MS PGothic" charset="0"/>
              </a:defRPr>
            </a:lvl1pPr>
          </a:lstStyle>
          <a:p>
            <a:pPr>
              <a:defRPr/>
            </a:pPr>
            <a:endParaRPr lang="en-US"/>
          </a:p>
        </p:txBody>
      </p:sp>
      <p:sp>
        <p:nvSpPr>
          <p:cNvPr id="8196" name="Rectangle 4">
            <a:extLst>
              <a:ext uri="{FF2B5EF4-FFF2-40B4-BE49-F238E27FC236}">
                <a16:creationId xmlns:a16="http://schemas.microsoft.com/office/drawing/2014/main" id="{3BDFFEDD-FE43-4E8F-99AA-AF77BCD595EF}"/>
              </a:ext>
            </a:extLst>
          </p:cNvPr>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8AD6DBF8-AC4A-48E7-9105-7CD5684E9EF4}"/>
              </a:ext>
            </a:extLst>
          </p:cNvPr>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A9981FAA-F957-4B59-A1F1-8C4D5E3789D1}"/>
              </a:ext>
            </a:extLst>
          </p:cNvPr>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5" name="Rectangle 7">
            <a:extLst>
              <a:ext uri="{FF2B5EF4-FFF2-40B4-BE49-F238E27FC236}">
                <a16:creationId xmlns:a16="http://schemas.microsoft.com/office/drawing/2014/main" id="{2F74C40E-04E9-4166-B110-B12BEDA18054}"/>
              </a:ext>
            </a:extLst>
          </p:cNvPr>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ea typeface="MS PGothic" charset="-128"/>
              </a:defRPr>
            </a:lvl1pPr>
          </a:lstStyle>
          <a:p>
            <a:pPr>
              <a:defRPr/>
            </a:pPr>
            <a:fld id="{CBFCF874-989C-4F2E-9B3C-EA05057E0A94}"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amedesigning.org/game-development-studio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31170814-85E5-461D-8329-BBB2D1AA48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840C71F1-9BDF-4AA2-9251-B2B494D011D4}"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0243" name="Rectangle 2">
            <a:extLst>
              <a:ext uri="{FF2B5EF4-FFF2-40B4-BE49-F238E27FC236}">
                <a16:creationId xmlns:a16="http://schemas.microsoft.com/office/drawing/2014/main" id="{F79197DC-07E9-43FF-BE9A-DCEDBAC6211F}"/>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ED8B778-FF48-4CDF-81E6-1783675397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Hello everyone, today we will be talking about game publishing. So, you have a game idea and you want to get it made. How do you go about doing that? What does it take to get a game from idea to implementation to distribution? In this lesson, we provide an overview of how a game gets to the stage where you can download it from an app store or game distribution platform like Steam.</a:t>
            </a:r>
          </a:p>
          <a:p>
            <a:pPr marL="0" indent="0">
              <a:buFontTx/>
              <a:buNone/>
            </a:pPr>
            <a:endParaRPr lang="en-US" altLang="en-US" dirty="0">
              <a:latin typeface="Arial" panose="020B0604020202020204" pitchFamily="34" charset="0"/>
            </a:endParaRPr>
          </a:p>
          <a:p>
            <a:pPr marL="0" indent="0">
              <a:buFontTx/>
              <a:buNone/>
            </a:pPr>
            <a:r>
              <a:rPr lang="en-US" altLang="en-US" dirty="0">
                <a:latin typeface="Arial" panose="020B0604020202020204" pitchFamily="34" charset="0"/>
              </a:rPr>
              <a:t>In this lesson we will talk about two types of companies: game publishers and game studios. Game studios make the game, and game publishers publish them. What does publish mean? Stay tuned to find out!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B7325D24-8ACC-4C13-AB52-C994584F5BD1}"/>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7FD67E54-F6C7-4D35-94B5-A47536DD0D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hlinkClick r:id="rId3"/>
              </a:rPr>
              <a:t>https://www.gamedesigning.org/game-development-studios/</a:t>
            </a:r>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Here is a list of the top 50 video game studios in an article by gamedesigning.org. There are a lot of famous names here, and if you haven’t heard of the company it’s quite likely that you have heard of the games that they make. These companies are based all over the world, including the United States, Europe, China and Japan, and most have subsidiary offices in multiple countries.</a:t>
            </a:r>
          </a:p>
        </p:txBody>
      </p:sp>
      <p:sp>
        <p:nvSpPr>
          <p:cNvPr id="22532" name="Slide Number Placeholder 3">
            <a:extLst>
              <a:ext uri="{FF2B5EF4-FFF2-40B4-BE49-F238E27FC236}">
                <a16:creationId xmlns:a16="http://schemas.microsoft.com/office/drawing/2014/main" id="{71A78092-B609-45F3-92B3-27E8C9CDCF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10F089AF-6A2E-46AF-84D5-1D41FF7C315E}" type="slidenum">
              <a:rPr lang="en-GB" altLang="en-US" sz="1000" smtClean="0">
                <a:latin typeface="Arial" panose="020B0604020202020204" pitchFamily="34" charset="0"/>
              </a:rPr>
              <a:pPr/>
              <a:t>10</a:t>
            </a:fld>
            <a:endParaRPr lang="en-GB" altLang="en-US" sz="10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were the big boys, the multi-national, multi-million dollar companies that make huge games. However, there is another path into game development, which is to produce independent games, or Indies. </a:t>
            </a:r>
          </a:p>
          <a:p>
            <a:endParaRPr lang="en-US" dirty="0"/>
          </a:p>
          <a:p>
            <a:r>
              <a:rPr lang="en-US" dirty="0"/>
              <a:t>These are the games made by a single person or a small team, often by people who met in school and have a shared passion for game development. Like, for example, people who take the Game Production module.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main problem with this model is that you still have to eat. While you are developing your game, you either have to have another source of income or get some private investor, like friends, relatives or winning the lottery, to meet you daily expenses. This is why indie games are often done during the developer’s spare time. However, if the game is completed and starts to make money, you can gradually use your profits to fund your next game, and so 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Good indie game studios will eventually get noticed, and game publishers may approach them to develop games based on the indie company’s IP’s, which is another source of funding. Finally, game publishers may buy out the company completely, sometimes for large sums.</a:t>
            </a:r>
          </a:p>
          <a:p>
            <a:endParaRPr lang="en-US" dirty="0"/>
          </a:p>
          <a:p>
            <a:r>
              <a:rPr lang="en-US" dirty="0"/>
              <a:t>One of the biggest indie success stories is Minecraft, which was developed by a Swedish programmer Markus Persson under his company Mojang that was bought by Microsoft in 2014 for US$2.5 billion. Other notable successes include Flappy Bird by solo Vietnamese programmer Nguyen Ha Dong, Angry Birds by Rovio Mobile, and Undertale by one person - Toby Fox.</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11</a:t>
            </a:fld>
            <a:endParaRPr lang="en-GB" altLang="en-US"/>
          </a:p>
        </p:txBody>
      </p:sp>
    </p:spTree>
    <p:extLst>
      <p:ext uri="{BB962C8B-B14F-4D97-AF65-F5344CB8AC3E}">
        <p14:creationId xmlns:p14="http://schemas.microsoft.com/office/powerpoint/2010/main" val="3377725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 the other hand, the fact that Indies do not have the resources of large game companies does present some definite issues. Notice that most of the successful indie games focus on innovation and creativity, because it is almost impossible to develop a cookie-cutter version of an existing game genre because the larger companies will outdo the indie in terms of quality. Instead, the successful indie game has to have some innovative gameplay that larger companies may not be inclined to try because of the risk involved in releasing something new.</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Quite often, indie developers are driven by their passion to develop the game that they themselves want to play, and not necessarily by profit. Complex and involved games on niche topics are likely to be indie because their potential market is small.</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the thing: the barrier to entry to game development today is very low. It is completely feasible for one person or a small team to develop a game as a hobby and have it published. Many game engines are very cheap or free. For example, Unity3D Personal is completely free until you earn US$100K per fiscal year off your game, and </a:t>
            </a:r>
            <a:r>
              <a:rPr lang="en-US" dirty="0" err="1"/>
              <a:t>Gamemaker</a:t>
            </a:r>
            <a:r>
              <a:rPr lang="en-US" dirty="0"/>
              <a:t> Studio 2 is US$100 for a permanent </a:t>
            </a:r>
            <a:r>
              <a:rPr lang="en-US" dirty="0" err="1"/>
              <a:t>licence</a:t>
            </a:r>
            <a:r>
              <a:rPr lang="en-US" dirty="0"/>
              <a:t>. These are game engines that have made multiple successful commercial games. In fact, your Assignment 2 for GPN requires you to make a game with such a game engine, so you get to experience what it’s like to be an indie game developer.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Things are also a little easier for indie developers as online distribution platforms like Steam and App Store are available, so there is no need to actually manufacture DVDs.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That being said, indie successes are the exception, and not the rule. For every Angry Birds there are a hundred Grumpy Cat games that are completely forgotten. If you’re in it for the money, look elsewhere. But if there is a game you really want to make, then make it and join the indie community.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12</a:t>
            </a:fld>
            <a:endParaRPr lang="en-GB" altLang="en-US"/>
          </a:p>
        </p:txBody>
      </p:sp>
    </p:spTree>
    <p:extLst>
      <p:ext uri="{BB962C8B-B14F-4D97-AF65-F5344CB8AC3E}">
        <p14:creationId xmlns:p14="http://schemas.microsoft.com/office/powerpoint/2010/main" val="3952862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are many Singapore-based game companies that started out as small indie companies, and some have grown to become reasonably successful. Most of the games are casual games, and here are a few examples.</a:t>
            </a:r>
          </a:p>
          <a:p>
            <a:endParaRPr lang="en-US" dirty="0"/>
          </a:p>
          <a:p>
            <a:r>
              <a:rPr lang="en-US" dirty="0" err="1"/>
              <a:t>Boomzap</a:t>
            </a:r>
            <a:r>
              <a:rPr lang="en-US" dirty="0"/>
              <a:t> Entertainment was founded by Allan Simonsen and Christopher </a:t>
            </a:r>
            <a:r>
              <a:rPr lang="en-US" dirty="0" err="1"/>
              <a:t>Natsuume</a:t>
            </a:r>
            <a:r>
              <a:rPr lang="en-US" dirty="0"/>
              <a:t>, and they make mainly casual mobile games with a bit of depth like Legends of </a:t>
            </a:r>
            <a:r>
              <a:rPr lang="en-US" dirty="0" err="1"/>
              <a:t>Callasia</a:t>
            </a:r>
            <a:r>
              <a:rPr lang="en-US" dirty="0"/>
              <a:t> or the Awakening series. Their office is almost entirely virtual, with their programmers, designers and artists working from home across Asia.</a:t>
            </a:r>
          </a:p>
          <a:p>
            <a:endParaRPr lang="en-US" dirty="0"/>
          </a:p>
          <a:p>
            <a:r>
              <a:rPr lang="en-US" dirty="0"/>
              <a:t>Daylight Studios was founded by ICT alumnus Alwyn Lee in 2011. They are known for their Holy Potatoes! Series of casual games.</a:t>
            </a:r>
          </a:p>
          <a:p>
            <a:endParaRPr lang="en-US" dirty="0"/>
          </a:p>
          <a:p>
            <a:r>
              <a:rPr lang="en-US" dirty="0"/>
              <a:t>Gumi SG is a subsidiary of </a:t>
            </a:r>
            <a:r>
              <a:rPr lang="en-US" dirty="0" err="1"/>
              <a:t>gumi</a:t>
            </a:r>
            <a:r>
              <a:rPr lang="en-US" dirty="0"/>
              <a:t> </a:t>
            </a:r>
            <a:r>
              <a:rPr lang="en-US" dirty="0" err="1"/>
              <a:t>inc.</a:t>
            </a:r>
            <a:r>
              <a:rPr lang="en-US" dirty="0"/>
              <a:t> specializing in mobile games, like Brave Frontier and Final Fantasy Brave </a:t>
            </a:r>
            <a:r>
              <a:rPr lang="en-US" dirty="0" err="1"/>
              <a:t>Exvius</a:t>
            </a:r>
            <a:r>
              <a:rPr lang="en-US" dirty="0"/>
              <a:t>.</a:t>
            </a:r>
          </a:p>
          <a:p>
            <a:endParaRPr lang="en-US" dirty="0"/>
          </a:p>
          <a:p>
            <a:r>
              <a:rPr lang="en-US" dirty="0"/>
              <a:t>And I Got Games, or IGG, is a free gaming platform provider specializing in free-to-play mobile games with in-app purchases, such as Lords Mobile and Castle Clash.</a:t>
            </a:r>
          </a:p>
          <a:p>
            <a:endParaRPr lang="en-US" dirty="0"/>
          </a:p>
          <a:p>
            <a:r>
              <a:rPr lang="en-US" dirty="0"/>
              <a:t>And yes, there are opportunities for you to get internship positions at these companies. In particular, Alwyn at Daylight Studios has taken on multiple ICT students as interns in the past.</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13</a:t>
            </a:fld>
            <a:endParaRPr lang="en-GB" altLang="en-US"/>
          </a:p>
        </p:txBody>
      </p:sp>
    </p:spTree>
    <p:extLst>
      <p:ext uri="{BB962C8B-B14F-4D97-AF65-F5344CB8AC3E}">
        <p14:creationId xmlns:p14="http://schemas.microsoft.com/office/powerpoint/2010/main" val="3869747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 should have a decent idea about game studios. So let’s take a moment to answer the following questions.</a:t>
            </a:r>
          </a:p>
          <a:p>
            <a:endParaRPr lang="en-US" dirty="0"/>
          </a:p>
          <a:p>
            <a:r>
              <a:rPr lang="en-US" dirty="0"/>
              <a:t>Number one, would you want to work in a major game studio, like Ubisoft, Blizzard or Nintendo? This would mean that you will probably be part of a decent-sized team working on major games, but your individual influence on the game will then be diluted. Is there a major studio that you really want to work for, and if so, which one and why?</a:t>
            </a:r>
          </a:p>
          <a:p>
            <a:endParaRPr lang="en-US" dirty="0"/>
          </a:p>
          <a:p>
            <a:r>
              <a:rPr lang="en-US" dirty="0"/>
              <a:t>Or are you someone who prefers to work in a smaller indie game studio, where you are working in a lean team of probably fewer than 10 people? So while your inputs will have a much more significant effect on the games you make, you will have to fill more different roles, and your game will probably have a smaller market share.</a:t>
            </a:r>
          </a:p>
          <a:p>
            <a:endParaRPr lang="en-US" dirty="0"/>
          </a:p>
          <a:p>
            <a:r>
              <a:rPr lang="en-US" dirty="0"/>
              <a:t>Or are you someone who doesn’t want to work FOR anyone? Instead, you’re happy to either start your own indie game company or develop your games all by yourself? If so, what’s your strategy, and how will you pay your bills before your efforts pay off?</a:t>
            </a:r>
          </a:p>
          <a:p>
            <a:endParaRPr lang="en-US" dirty="0"/>
          </a:p>
          <a:p>
            <a:r>
              <a:rPr lang="en-US" dirty="0"/>
              <a:t>Think about this, and write your answers down in the bio section of your e-Portfolio. If nothing else, it will be interesting to read in 10 years after you make your first billion dollars from your games.</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14</a:t>
            </a:fld>
            <a:endParaRPr lang="en-GB" altLang="en-US"/>
          </a:p>
        </p:txBody>
      </p:sp>
    </p:spTree>
    <p:extLst>
      <p:ext uri="{BB962C8B-B14F-4D97-AF65-F5344CB8AC3E}">
        <p14:creationId xmlns:p14="http://schemas.microsoft.com/office/powerpoint/2010/main" val="2955857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You should now have an idea of what it is that game publishers do, and the difference between a game publisher and a game studio, even though many companies fill both roles. You should also have an idea of the indie game movement, and in Assignment 2 of Game Production you will get a chance to develop your own digital game prototype, just like an independent game developer.</a:t>
            </a:r>
          </a:p>
          <a:p>
            <a:endParaRPr lang="en-US" dirty="0"/>
          </a:p>
          <a:p>
            <a:r>
              <a:rPr lang="en-US" dirty="0"/>
              <a:t>Exciting, no?</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15</a:t>
            </a:fld>
            <a:endParaRPr lang="en-GB" altLang="en-US"/>
          </a:p>
        </p:txBody>
      </p:sp>
    </p:spTree>
    <p:extLst>
      <p:ext uri="{BB962C8B-B14F-4D97-AF65-F5344CB8AC3E}">
        <p14:creationId xmlns:p14="http://schemas.microsoft.com/office/powerpoint/2010/main" val="403458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will talk about Game Publishers. You know the first fancy splash screen that you see when you load up a game? That’s probably the publisher’s logo. Famous publishers include, Sony, Nintendo, Apple, Microsoft, Blizzard and EA.</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2</a:t>
            </a:fld>
            <a:endParaRPr lang="en-GB" altLang="en-US"/>
          </a:p>
        </p:txBody>
      </p:sp>
    </p:spTree>
    <p:extLst>
      <p:ext uri="{BB962C8B-B14F-4D97-AF65-F5344CB8AC3E}">
        <p14:creationId xmlns:p14="http://schemas.microsoft.com/office/powerpoint/2010/main" val="2852223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a Game Publisher is a company that publishes games. The games that they publish may be developed internally by the company itself, or publishers may commission external studios to develop the game. </a:t>
            </a:r>
          </a:p>
          <a:p>
            <a:endParaRPr lang="en-US" dirty="0"/>
          </a:p>
          <a:p>
            <a:r>
              <a:rPr lang="en-US" dirty="0"/>
              <a:t>The collaboration between the studio and the publisher may be initiated by either party, meaning that the studio may pitch the game to the publisher to get them to publish the game, or the publisher might approach the studio to offer to publish their game, which might involve buying over some or all of the rights to the game.</a:t>
            </a:r>
          </a:p>
          <a:p>
            <a:endParaRPr lang="en-US" dirty="0"/>
          </a:p>
          <a:p>
            <a:r>
              <a:rPr lang="en-US" dirty="0"/>
              <a:t>But what does publishing actually mean?</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3</a:t>
            </a:fld>
            <a:endParaRPr lang="en-GB" altLang="en-US"/>
          </a:p>
        </p:txBody>
      </p:sp>
    </p:spTree>
    <p:extLst>
      <p:ext uri="{BB962C8B-B14F-4D97-AF65-F5344CB8AC3E}">
        <p14:creationId xmlns:p14="http://schemas.microsoft.com/office/powerpoint/2010/main" val="155507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“game publishing” encompasses a broad range of responsibilities. The main function of the publisher is to finance the game, which puts them in the role of product owner. And if it is a publicly listed company, then the publisher is answerable to its shareholders.</a:t>
            </a:r>
          </a:p>
          <a:p>
            <a:endParaRPr lang="en-US" dirty="0"/>
          </a:p>
          <a:p>
            <a:r>
              <a:rPr lang="en-US" dirty="0"/>
              <a:t>As a result, the publisher will set deadlines and checkpoints based on their risk assessment. Since they control the funding, they will help to determine how that funding will be spent. They also pay for any licenses involved in the development, from software to art and sound assets to intellectual property.</a:t>
            </a:r>
          </a:p>
          <a:p>
            <a:endParaRPr lang="en-US" dirty="0"/>
          </a:p>
          <a:p>
            <a:r>
              <a:rPr lang="en-US" dirty="0"/>
              <a:t>Game publishers will often be involved in QA testing, as they may have a sense of their target audience and be able to suggest improvements to the game. They are also in charge of marketing to players, like holding press events and online advertising, and also sometimes selling directly to players. In the old days, they also manufacture game media, such as burning the software onto DVDs and printing out the manuals, but these days the majority of games are delivered online. Still, very popular games may spawn other media like action figures or Funko Pop figurines, and publishers will be involved in that process.</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4</a:t>
            </a:fld>
            <a:endParaRPr lang="en-GB" altLang="en-US"/>
          </a:p>
        </p:txBody>
      </p:sp>
    </p:spTree>
    <p:extLst>
      <p:ext uri="{BB962C8B-B14F-4D97-AF65-F5344CB8AC3E}">
        <p14:creationId xmlns:p14="http://schemas.microsoft.com/office/powerpoint/2010/main" val="2388025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controlling the funding, the amount of funding could be full or partial. Whether the publisher pays for part or all of the development costs depends on a few factors. </a:t>
            </a:r>
          </a:p>
          <a:p>
            <a:endParaRPr lang="en-US" dirty="0"/>
          </a:p>
          <a:p>
            <a:r>
              <a:rPr lang="en-US" dirty="0"/>
              <a:t>One is the reputation of the developer or game studio. If the developer or studio has had a lot of previous success, it shows that they know what they are doing and their new game will be more likely to succeed. This is especially important when it comes to sequels to successful games. </a:t>
            </a:r>
          </a:p>
          <a:p>
            <a:endParaRPr lang="en-US" dirty="0"/>
          </a:p>
          <a:p>
            <a:r>
              <a:rPr lang="en-US" dirty="0"/>
              <a:t>Another factor is the current state of the game or the prototype. If the publisher sees that the game is mostly finished, or they can see that the game has that something special that they believe will make it a hit, they are more likely to invest more to the project</a:t>
            </a:r>
          </a:p>
          <a:p>
            <a:endParaRPr lang="en-US" dirty="0"/>
          </a:p>
          <a:p>
            <a:r>
              <a:rPr lang="en-US" dirty="0"/>
              <a:t>Ultimately, it is all about return on investment.</a:t>
            </a:r>
          </a:p>
          <a:p>
            <a:endParaRPr lang="en-US" dirty="0"/>
          </a:p>
          <a:p>
            <a:r>
              <a:rPr lang="en-US" dirty="0"/>
              <a:t>An important aspect to consider is Intellectual Property, or IP, rights. Many games build worlds or create characters that are considered creative products with value possibly beyond the actual game. IP’s like Harry Potter, Animal Crossing or Angry Birds can be very valuable as they come with an existing fanbase that will be more interested in additional products in that line, whether it’s a sequel game, a movie or T-shirts. Publishers can allow the studio to retain full or partial IP rights, or even buy over the IP entirely.</a:t>
            </a:r>
          </a:p>
          <a:p>
            <a:endParaRPr lang="en-US" dirty="0"/>
          </a:p>
          <a:p>
            <a:r>
              <a:rPr lang="en-US" dirty="0"/>
              <a:t>That being said, some game studios may prefer not to collaborate with a publisher, with all the pros and cons of that decision. All the previous responsibilities such as project management, testing and marketing still has to be fulfilled, but the studio will take up that responsibility themselves. If they choose not to join up with a publisher, they may fund the project themselves, use crowd-sourcing like Kickstarter, or maybe look for private investors who may not be full-time publishers. This may even be asking friends and family members to loan them some money during the development process.</a:t>
            </a:r>
          </a:p>
          <a:p>
            <a:endParaRPr lang="en-US" dirty="0"/>
          </a:p>
          <a:p>
            <a:r>
              <a:rPr lang="en-US" dirty="0"/>
              <a:t>In the long run, game studios that want independence in their decisions usually do something called bootstrapping. Basically, they take the profits of their first game and feed it into the development costs of their next game. Eventually, when (and if) they manage to produce a lineup of good games, they will become financially solvent enough to expand their company and be profitable.</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5</a:t>
            </a:fld>
            <a:endParaRPr lang="en-GB" altLang="en-US"/>
          </a:p>
        </p:txBody>
      </p:sp>
    </p:spTree>
    <p:extLst>
      <p:ext uri="{BB962C8B-B14F-4D97-AF65-F5344CB8AC3E}">
        <p14:creationId xmlns:p14="http://schemas.microsoft.com/office/powerpoint/2010/main" val="25176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left is the list of top publishers in 2017 by revenue. On top of that list is Tencent (or teng2 xun4 in Chinese), who owns QQ as well as several online games such as League of Legends and partially owns PUBG. Yes, that 18.2 is in BILLIONS of US dollars. I’m sure you recognize most of the other names on that list, like Sony, Apple, Microsoft and Blizzard.</a:t>
            </a:r>
          </a:p>
          <a:p>
            <a:endParaRPr lang="en-US" dirty="0"/>
          </a:p>
          <a:p>
            <a:r>
              <a:rPr lang="en-US" dirty="0"/>
              <a:t>To the right are the top mobile publishers. Other than Tencent, the other names are slightly different. You see NetEase (or wang3 yi4) in second place who owns Westward Journey and has partnerships with Blizzard for local versions of many of their games. There’s also King with Candy Crush, </a:t>
            </a:r>
            <a:r>
              <a:rPr lang="en-US" dirty="0" err="1"/>
              <a:t>Mixi</a:t>
            </a:r>
            <a:r>
              <a:rPr lang="en-US" dirty="0"/>
              <a:t> with Monster Strike and Supercell with Clash of Clans.</a:t>
            </a:r>
          </a:p>
          <a:p>
            <a:endParaRPr lang="en-US" dirty="0"/>
          </a:p>
          <a:p>
            <a:r>
              <a:rPr lang="en-US" dirty="0"/>
              <a:t>It’s a big business, which shows no signs of slowing.</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6</a:t>
            </a:fld>
            <a:endParaRPr lang="en-GB" altLang="en-US"/>
          </a:p>
        </p:txBody>
      </p:sp>
    </p:spTree>
    <p:extLst>
      <p:ext uri="{BB962C8B-B14F-4D97-AF65-F5344CB8AC3E}">
        <p14:creationId xmlns:p14="http://schemas.microsoft.com/office/powerpoint/2010/main" val="4183302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that’s game publishers, who publish games. But the companies that actually develop the games are called game studios, and there are lots of them. When people say that they are working in a game company, they usually mean that they are working in a game studio.</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7</a:t>
            </a:fld>
            <a:endParaRPr lang="en-GB" altLang="en-US"/>
          </a:p>
        </p:txBody>
      </p:sp>
    </p:spTree>
    <p:extLst>
      <p:ext uri="{BB962C8B-B14F-4D97-AF65-F5344CB8AC3E}">
        <p14:creationId xmlns:p14="http://schemas.microsoft.com/office/powerpoint/2010/main" val="2130258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put, game studios are companies that develop games. Most of the better known game studios are owned by publishers. For example, Rockstar, who develops GTA and Red Dead, are owned by Take-Two Interactive, and BioWare, who did Mass Effect and Dragon Age, is owned by EA. But there are still some prominent studios who are still privately owned, independent companies, such as Valve, who did Counter-strike, DOTA2 and Half-Life (hmm, I just named 3 games, Half-Life 3 confirmed).</a:t>
            </a:r>
          </a:p>
          <a:p>
            <a:endParaRPr lang="en-US" dirty="0"/>
          </a:p>
          <a:p>
            <a:r>
              <a:rPr lang="en-US" dirty="0"/>
              <a:t>Game studios usually specialize in specific genres and have an identifiable style, to the point where you just have to name the company that made the game to have an idea of the type of game you are referring to. A Rockstar game is likely to be a huge, sandbox-style game, while a Square </a:t>
            </a:r>
            <a:r>
              <a:rPr lang="en-US" dirty="0" err="1"/>
              <a:t>Enix</a:t>
            </a:r>
            <a:r>
              <a:rPr lang="en-US" dirty="0"/>
              <a:t> game will probably have Japanese manga sensibilities, and you know that any game made by Zynga will be casual, so-called “freemium” games with lots of microtransactions. This is because when game studios form a team to develop a game, the members of the team will have certain skills and capabilities. Therefore, it just makes sense to make more games of a similar genre in order to leverage on the skills of their existing employees.</a:t>
            </a:r>
          </a:p>
          <a:p>
            <a:endParaRPr lang="en-US" dirty="0"/>
          </a:p>
          <a:p>
            <a:r>
              <a:rPr lang="en-US" dirty="0"/>
              <a:t>As game studios grow and they expand their repertoire, they may form more teams. It is not uncommon for a studio to have multiple teams that specialize in particular genres of games or different platforms. The teams can be full-time employees, contract staff or interns. And most small companies will outsource at least some of their work as they may not be able to afford to hire full-time staff to fill certain positions, such as sound engineers or language translators.</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8</a:t>
            </a:fld>
            <a:endParaRPr lang="en-GB" altLang="en-US"/>
          </a:p>
        </p:txBody>
      </p:sp>
    </p:spTree>
    <p:extLst>
      <p:ext uri="{BB962C8B-B14F-4D97-AF65-F5344CB8AC3E}">
        <p14:creationId xmlns:p14="http://schemas.microsoft.com/office/powerpoint/2010/main" val="353278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stories of some game companies starting off as just a couple of college students working on the game in their spare time. Interestingly, this origin of game companies has affected the working environment of game companies. It is almost a cliché now that game companies have a more casual working environment than most software companies.</a:t>
            </a:r>
          </a:p>
          <a:p>
            <a:endParaRPr lang="en-US" dirty="0"/>
          </a:p>
          <a:p>
            <a:r>
              <a:rPr lang="en-US" dirty="0"/>
              <a:t>There is usually no dress code or formal office conduct. There is frequently no official working hours, and in fact sometimes there isn’t even an office. There are some companies whose development teams consist of people from all over the world working remotely.</a:t>
            </a:r>
          </a:p>
          <a:p>
            <a:endParaRPr lang="en-US" dirty="0"/>
          </a:p>
          <a:p>
            <a:r>
              <a:rPr lang="en-US" dirty="0"/>
              <a:t>When there is an office, it is often stocked with free food, beverages and snacks. Employees will schedule meetings as needed and be able to stay at the office for an extended time if necessary. This is because the key to game development is hitting milestones and checkpoints rather than doing daily work. </a:t>
            </a:r>
          </a:p>
          <a:p>
            <a:endParaRPr lang="en-US" dirty="0"/>
          </a:p>
          <a:p>
            <a:r>
              <a:rPr lang="en-US" dirty="0"/>
              <a:t>While this does have the advantage of being very flexible to change, it will lead to a pile-up of work if the time is not managed properly. This is especially serious as the shipping deadline approaches, which is known as “crunch time”. You hear horror stories of people working 80-hours weeks for months due to bad planning or unforeseen circumstances.</a:t>
            </a:r>
          </a:p>
          <a:p>
            <a:endParaRPr lang="en-US" dirty="0"/>
          </a:p>
          <a:p>
            <a:r>
              <a:rPr lang="en-US" dirty="0"/>
              <a:t>Is this a good or bad working environment? That’s for you to decide.</a:t>
            </a:r>
          </a:p>
        </p:txBody>
      </p:sp>
      <p:sp>
        <p:nvSpPr>
          <p:cNvPr id="4" name="Slide Number Placeholder 3"/>
          <p:cNvSpPr>
            <a:spLocks noGrp="1"/>
          </p:cNvSpPr>
          <p:nvPr>
            <p:ph type="sldNum" sz="quarter" idx="5"/>
          </p:nvPr>
        </p:nvSpPr>
        <p:spPr/>
        <p:txBody>
          <a:bodyPr/>
          <a:lstStyle/>
          <a:p>
            <a:pPr>
              <a:defRPr/>
            </a:pPr>
            <a:fld id="{CBFCF874-989C-4F2E-9B3C-EA05057E0A94}" type="slidenum">
              <a:rPr lang="en-GB" altLang="en-US" smtClean="0"/>
              <a:pPr>
                <a:defRPr/>
              </a:pPr>
              <a:t>9</a:t>
            </a:fld>
            <a:endParaRPr lang="en-GB" altLang="en-US"/>
          </a:p>
        </p:txBody>
      </p:sp>
    </p:spTree>
    <p:extLst>
      <p:ext uri="{BB962C8B-B14F-4D97-AF65-F5344CB8AC3E}">
        <p14:creationId xmlns:p14="http://schemas.microsoft.com/office/powerpoint/2010/main" val="2109394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1188526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EB82CE2A-72A1-4B12-AAD5-D91D41F3D522}"/>
              </a:ext>
            </a:extLst>
          </p:cNvPr>
          <p:cNvSpPr>
            <a:spLocks noGrp="1" noChangeArrowheads="1"/>
          </p:cNvSpPr>
          <p:nvPr>
            <p:ph type="sldNum" sz="quarter" idx="10"/>
          </p:nvPr>
        </p:nvSpPr>
        <p:spPr>
          <a:ln/>
        </p:spPr>
        <p:txBody>
          <a:bodyPr/>
          <a:lstStyle>
            <a:lvl1pPr>
              <a:defRPr/>
            </a:lvl1pPr>
          </a:lstStyle>
          <a:p>
            <a:pPr>
              <a:defRPr/>
            </a:pPr>
            <a:r>
              <a:rPr lang="en-US" altLang="en-US"/>
              <a:t>Slide </a:t>
            </a:r>
            <a:fld id="{134E0DFD-327E-4673-A513-F534C7852851}" type="slidenum">
              <a:rPr lang="en-US" altLang="en-US"/>
              <a:pPr>
                <a:defRPr/>
              </a:pPr>
              <a:t>‹#›</a:t>
            </a:fld>
            <a:endParaRPr lang="en-US" altLang="en-US"/>
          </a:p>
        </p:txBody>
      </p:sp>
    </p:spTree>
    <p:extLst>
      <p:ext uri="{BB962C8B-B14F-4D97-AF65-F5344CB8AC3E}">
        <p14:creationId xmlns:p14="http://schemas.microsoft.com/office/powerpoint/2010/main" val="3686937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62DAFDEE-0549-41AF-AE02-E6183851A6E9}"/>
              </a:ext>
            </a:extLst>
          </p:cNvPr>
          <p:cNvSpPr>
            <a:spLocks noGrp="1" noChangeArrowheads="1"/>
          </p:cNvSpPr>
          <p:nvPr>
            <p:ph type="sldNum" sz="quarter" idx="10"/>
          </p:nvPr>
        </p:nvSpPr>
        <p:spPr>
          <a:ln/>
        </p:spPr>
        <p:txBody>
          <a:bodyPr/>
          <a:lstStyle>
            <a:lvl1pPr>
              <a:defRPr/>
            </a:lvl1pPr>
          </a:lstStyle>
          <a:p>
            <a:pPr>
              <a:defRPr/>
            </a:pPr>
            <a:r>
              <a:rPr lang="en-US" altLang="en-US"/>
              <a:t>Slide </a:t>
            </a:r>
            <a:fld id="{1E090AF9-C0E0-4C65-9A31-36858452BAD3}" type="slidenum">
              <a:rPr lang="en-US" altLang="en-US"/>
              <a:pPr>
                <a:defRPr/>
              </a:pPr>
              <a:t>‹#›</a:t>
            </a:fld>
            <a:endParaRPr lang="en-US" altLang="en-US"/>
          </a:p>
        </p:txBody>
      </p:sp>
    </p:spTree>
    <p:extLst>
      <p:ext uri="{BB962C8B-B14F-4D97-AF65-F5344CB8AC3E}">
        <p14:creationId xmlns:p14="http://schemas.microsoft.com/office/powerpoint/2010/main" val="1891765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A72A66AC-396A-4C0D-B25C-BEE554FF0058}"/>
              </a:ext>
            </a:extLst>
          </p:cNvPr>
          <p:cNvSpPr>
            <a:spLocks noGrp="1" noChangeArrowheads="1"/>
          </p:cNvSpPr>
          <p:nvPr>
            <p:ph type="sldNum" sz="quarter" idx="10"/>
          </p:nvPr>
        </p:nvSpPr>
        <p:spPr>
          <a:ln/>
        </p:spPr>
        <p:txBody>
          <a:bodyPr/>
          <a:lstStyle>
            <a:lvl1pPr>
              <a:defRPr/>
            </a:lvl1pPr>
          </a:lstStyle>
          <a:p>
            <a:pPr>
              <a:defRPr/>
            </a:pPr>
            <a:r>
              <a:rPr lang="en-US" altLang="en-US"/>
              <a:t>Slide </a:t>
            </a:r>
            <a:fld id="{EA2DB9BB-A5E1-4D3B-BAEC-09F7B0CD4D3D}" type="slidenum">
              <a:rPr lang="en-US" altLang="en-US"/>
              <a:pPr>
                <a:defRPr/>
              </a:pPr>
              <a:t>‹#›</a:t>
            </a:fld>
            <a:endParaRPr lang="en-US" altLang="en-US"/>
          </a:p>
        </p:txBody>
      </p:sp>
    </p:spTree>
    <p:extLst>
      <p:ext uri="{BB962C8B-B14F-4D97-AF65-F5344CB8AC3E}">
        <p14:creationId xmlns:p14="http://schemas.microsoft.com/office/powerpoint/2010/main" val="308982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2FB46101-852A-4D0B-8420-90B60735E14A}"/>
              </a:ext>
            </a:extLst>
          </p:cNvPr>
          <p:cNvSpPr>
            <a:spLocks noGrp="1" noChangeArrowheads="1"/>
          </p:cNvSpPr>
          <p:nvPr>
            <p:ph type="sldNum" sz="quarter" idx="10"/>
          </p:nvPr>
        </p:nvSpPr>
        <p:spPr>
          <a:ln/>
        </p:spPr>
        <p:txBody>
          <a:bodyPr/>
          <a:lstStyle>
            <a:lvl1pPr>
              <a:defRPr/>
            </a:lvl1pPr>
          </a:lstStyle>
          <a:p>
            <a:pPr>
              <a:defRPr/>
            </a:pPr>
            <a:r>
              <a:rPr lang="en-US" altLang="en-US"/>
              <a:t>Slide </a:t>
            </a:r>
            <a:fld id="{20816CEF-7DD7-4FFA-BD43-E1875E55FE71}" type="slidenum">
              <a:rPr lang="en-US" altLang="en-US"/>
              <a:pPr>
                <a:defRPr/>
              </a:pPr>
              <a:t>‹#›</a:t>
            </a:fld>
            <a:endParaRPr lang="en-US" altLang="en-US"/>
          </a:p>
        </p:txBody>
      </p:sp>
    </p:spTree>
    <p:extLst>
      <p:ext uri="{BB962C8B-B14F-4D97-AF65-F5344CB8AC3E}">
        <p14:creationId xmlns:p14="http://schemas.microsoft.com/office/powerpoint/2010/main" val="2121978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8BFB75D5-B843-4887-98B6-C7F0A6351F8D}"/>
              </a:ext>
            </a:extLst>
          </p:cNvPr>
          <p:cNvSpPr>
            <a:spLocks noGrp="1" noChangeArrowheads="1"/>
          </p:cNvSpPr>
          <p:nvPr>
            <p:ph type="sldNum" sz="quarter" idx="10"/>
          </p:nvPr>
        </p:nvSpPr>
        <p:spPr/>
        <p:txBody>
          <a:bodyPr/>
          <a:lstStyle>
            <a:lvl1pPr>
              <a:defRPr/>
            </a:lvl1pPr>
          </a:lstStyle>
          <a:p>
            <a:pPr>
              <a:defRPr/>
            </a:pPr>
            <a:r>
              <a:rPr lang="en-US" altLang="en-US"/>
              <a:t> Slide </a:t>
            </a:r>
            <a:fld id="{EF922201-E21D-4876-A6E6-377F5F08AC87}" type="slidenum">
              <a:rPr lang="en-US" altLang="en-US"/>
              <a:pPr>
                <a:defRPr/>
              </a:pPr>
              <a:t>‹#›</a:t>
            </a:fld>
            <a:endParaRPr lang="en-US" altLang="en-US"/>
          </a:p>
        </p:txBody>
      </p:sp>
    </p:spTree>
    <p:extLst>
      <p:ext uri="{BB962C8B-B14F-4D97-AF65-F5344CB8AC3E}">
        <p14:creationId xmlns:p14="http://schemas.microsoft.com/office/powerpoint/2010/main" val="696628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F07CDBBF-BE54-4E56-9957-3D546AD3FBED}"/>
              </a:ext>
            </a:extLst>
          </p:cNvPr>
          <p:cNvSpPr>
            <a:spLocks noGrp="1" noChangeArrowheads="1"/>
          </p:cNvSpPr>
          <p:nvPr>
            <p:ph type="sldNum" sz="quarter" idx="10"/>
          </p:nvPr>
        </p:nvSpPr>
        <p:spPr/>
        <p:txBody>
          <a:bodyPr/>
          <a:lstStyle>
            <a:lvl1pPr>
              <a:defRPr/>
            </a:lvl1pPr>
          </a:lstStyle>
          <a:p>
            <a:pPr>
              <a:defRPr/>
            </a:pPr>
            <a:r>
              <a:rPr lang="en-US" altLang="en-US"/>
              <a:t>  Slide </a:t>
            </a:r>
            <a:fld id="{8CE461A4-043D-40A4-A9AE-F8223D37ADB1}" type="slidenum">
              <a:rPr lang="en-US" altLang="en-US"/>
              <a:pPr>
                <a:defRPr/>
              </a:pPr>
              <a:t>‹#›</a:t>
            </a:fld>
            <a:endParaRPr lang="en-US" altLang="en-US"/>
          </a:p>
        </p:txBody>
      </p:sp>
    </p:spTree>
    <p:extLst>
      <p:ext uri="{BB962C8B-B14F-4D97-AF65-F5344CB8AC3E}">
        <p14:creationId xmlns:p14="http://schemas.microsoft.com/office/powerpoint/2010/main" val="2363060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2FC7B508-FFBE-4BFD-BC04-829472933957}"/>
              </a:ext>
            </a:extLst>
          </p:cNvPr>
          <p:cNvSpPr>
            <a:spLocks noGrp="1" noChangeArrowheads="1"/>
          </p:cNvSpPr>
          <p:nvPr>
            <p:ph type="sldNum" sz="quarter" idx="10"/>
          </p:nvPr>
        </p:nvSpPr>
        <p:spPr/>
        <p:txBody>
          <a:bodyPr/>
          <a:lstStyle>
            <a:lvl1pPr>
              <a:defRPr/>
            </a:lvl1pPr>
          </a:lstStyle>
          <a:p>
            <a:pPr>
              <a:defRPr/>
            </a:pPr>
            <a:r>
              <a:rPr lang="en-US" altLang="en-US"/>
              <a:t> Slide </a:t>
            </a:r>
            <a:fld id="{EDA1A4D4-86D1-46A4-806D-D65374C6F661}" type="slidenum">
              <a:rPr lang="en-US" altLang="en-US"/>
              <a:pPr>
                <a:defRPr/>
              </a:pPr>
              <a:t>‹#›</a:t>
            </a:fld>
            <a:endParaRPr lang="en-US" altLang="en-US"/>
          </a:p>
        </p:txBody>
      </p:sp>
    </p:spTree>
    <p:extLst>
      <p:ext uri="{BB962C8B-B14F-4D97-AF65-F5344CB8AC3E}">
        <p14:creationId xmlns:p14="http://schemas.microsoft.com/office/powerpoint/2010/main" val="1734544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F8079085-3100-4B13-848F-E156797F9C8E}"/>
              </a:ext>
            </a:extLst>
          </p:cNvPr>
          <p:cNvSpPr>
            <a:spLocks noGrp="1" noChangeArrowheads="1"/>
          </p:cNvSpPr>
          <p:nvPr>
            <p:ph type="sldNum" sz="quarter" idx="10"/>
          </p:nvPr>
        </p:nvSpPr>
        <p:spPr/>
        <p:txBody>
          <a:bodyPr/>
          <a:lstStyle>
            <a:lvl1pPr>
              <a:defRPr/>
            </a:lvl1pPr>
          </a:lstStyle>
          <a:p>
            <a:pPr>
              <a:defRPr/>
            </a:pPr>
            <a:br>
              <a:rPr lang="en-US" altLang="en-US"/>
            </a:br>
            <a:r>
              <a:rPr lang="en-US" altLang="en-US"/>
              <a:t>Slide </a:t>
            </a:r>
            <a:fld id="{05AFD843-F400-49D4-A6E5-AF9B2EA5AE19}" type="slidenum">
              <a:rPr lang="en-US" altLang="en-US"/>
              <a:pPr>
                <a:defRPr/>
              </a:pPr>
              <a:t>‹#›</a:t>
            </a:fld>
            <a:endParaRPr lang="en-US" altLang="en-US"/>
          </a:p>
        </p:txBody>
      </p:sp>
    </p:spTree>
    <p:extLst>
      <p:ext uri="{BB962C8B-B14F-4D97-AF65-F5344CB8AC3E}">
        <p14:creationId xmlns:p14="http://schemas.microsoft.com/office/powerpoint/2010/main" val="199113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D9A2EA82-EA8C-4422-A09A-3C73C9930FDB}"/>
              </a:ext>
            </a:extLst>
          </p:cNvPr>
          <p:cNvSpPr>
            <a:spLocks noGrp="1" noChangeArrowheads="1"/>
          </p:cNvSpPr>
          <p:nvPr>
            <p:ph type="sldNum" sz="quarter" idx="10"/>
          </p:nvPr>
        </p:nvSpPr>
        <p:spPr/>
        <p:txBody>
          <a:bodyPr/>
          <a:lstStyle>
            <a:lvl1pPr>
              <a:defRPr/>
            </a:lvl1pPr>
          </a:lstStyle>
          <a:p>
            <a:pPr>
              <a:defRPr/>
            </a:pPr>
            <a:r>
              <a:rPr lang="en-US" altLang="en-US"/>
              <a:t> Slide </a:t>
            </a:r>
            <a:fld id="{C97CA934-935B-467B-A727-119FB55829DA}" type="slidenum">
              <a:rPr lang="en-US" altLang="en-US"/>
              <a:pPr>
                <a:defRPr/>
              </a:pPr>
              <a:t>‹#›</a:t>
            </a:fld>
            <a:endParaRPr lang="en-US" altLang="en-US"/>
          </a:p>
        </p:txBody>
      </p:sp>
    </p:spTree>
    <p:extLst>
      <p:ext uri="{BB962C8B-B14F-4D97-AF65-F5344CB8AC3E}">
        <p14:creationId xmlns:p14="http://schemas.microsoft.com/office/powerpoint/2010/main" val="51230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B7613BDD-1216-4025-9BEE-13BB11C08B7C}"/>
              </a:ext>
            </a:extLst>
          </p:cNvPr>
          <p:cNvSpPr>
            <a:spLocks noGrp="1" noChangeArrowheads="1"/>
          </p:cNvSpPr>
          <p:nvPr>
            <p:ph type="sldNum" sz="quarter" idx="10"/>
          </p:nvPr>
        </p:nvSpPr>
        <p:spPr>
          <a:ln/>
        </p:spPr>
        <p:txBody>
          <a:bodyPr/>
          <a:lstStyle>
            <a:lvl1pPr>
              <a:defRPr/>
            </a:lvl1pPr>
          </a:lstStyle>
          <a:p>
            <a:pPr>
              <a:defRPr/>
            </a:pPr>
            <a:r>
              <a:rPr lang="en-US" altLang="en-US"/>
              <a:t>Slide </a:t>
            </a:r>
            <a:fld id="{D106AD75-8453-4DD4-95B6-933A43291839}" type="slidenum">
              <a:rPr lang="en-US" altLang="en-US"/>
              <a:pPr>
                <a:defRPr/>
              </a:pPr>
              <a:t>‹#›</a:t>
            </a:fld>
            <a:endParaRPr lang="en-US" altLang="en-US"/>
          </a:p>
        </p:txBody>
      </p:sp>
    </p:spTree>
    <p:extLst>
      <p:ext uri="{BB962C8B-B14F-4D97-AF65-F5344CB8AC3E}">
        <p14:creationId xmlns:p14="http://schemas.microsoft.com/office/powerpoint/2010/main" val="2366276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0AB0F9D6-BE26-4A1C-99CA-5B2BE2425649}"/>
              </a:ext>
            </a:extLst>
          </p:cNvPr>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a:extLst>
              <a:ext uri="{FF2B5EF4-FFF2-40B4-BE49-F238E27FC236}">
                <a16:creationId xmlns:a16="http://schemas.microsoft.com/office/drawing/2014/main" id="{3EB49BFD-D8A6-4B25-896C-10F9C0D874B2}"/>
              </a:ext>
            </a:extLst>
          </p:cNvPr>
          <p:cNvSpPr>
            <a:spLocks noGrp="1" noChangeArrowheads="1"/>
          </p:cNvSpPr>
          <p:nvPr>
            <p:ph type="sldNum" sz="quarter" idx="4"/>
          </p:nvPr>
        </p:nvSpPr>
        <p:spPr bwMode="auto">
          <a:xfrm>
            <a:off x="6705600" y="6283325"/>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charset="0"/>
                <a:ea typeface="MS PGothic" charset="-128"/>
              </a:defRPr>
            </a:lvl1pPr>
          </a:lstStyle>
          <a:p>
            <a:pPr>
              <a:defRPr/>
            </a:pPr>
            <a:r>
              <a:rPr lang="en-US" altLang="en-US"/>
              <a:t>Slide </a:t>
            </a:r>
            <a:fld id="{E5F73E61-350A-4F7B-93F7-265BE6D09522}" type="slidenum">
              <a:rPr lang="en-US" altLang="en-US"/>
              <a:pPr>
                <a:defRPr/>
              </a:pPr>
              <a:t>‹#›</a:t>
            </a:fld>
            <a:endParaRPr lang="en-US" altLang="en-US"/>
          </a:p>
        </p:txBody>
      </p:sp>
      <p:sp>
        <p:nvSpPr>
          <p:cNvPr id="1028" name="Line 17">
            <a:extLst>
              <a:ext uri="{FF2B5EF4-FFF2-40B4-BE49-F238E27FC236}">
                <a16:creationId xmlns:a16="http://schemas.microsoft.com/office/drawing/2014/main" id="{C1AB3E2F-85BA-46AF-8DF0-3637C956582F}"/>
              </a:ext>
            </a:extLst>
          </p:cNvPr>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a:extLst>
              <a:ext uri="{FF2B5EF4-FFF2-40B4-BE49-F238E27FC236}">
                <a16:creationId xmlns:a16="http://schemas.microsoft.com/office/drawing/2014/main" id="{7E6F8ED0-3B05-4EF6-A6FC-20664D81EC85}"/>
              </a:ext>
            </a:extLst>
          </p:cNvPr>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endParaRPr lang="en-US" altLang="en-US"/>
          </a:p>
        </p:txBody>
      </p:sp>
      <p:sp>
        <p:nvSpPr>
          <p:cNvPr id="48130" name="Rectangle 2">
            <a:extLst>
              <a:ext uri="{FF2B5EF4-FFF2-40B4-BE49-F238E27FC236}">
                <a16:creationId xmlns:a16="http://schemas.microsoft.com/office/drawing/2014/main" id="{0F8D3083-34C8-4B8D-966B-40CAAB9A53D1}"/>
              </a:ext>
            </a:extLst>
          </p:cNvPr>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1" name="Picture 22" descr="School of ICT">
            <a:extLst>
              <a:ext uri="{FF2B5EF4-FFF2-40B4-BE49-F238E27FC236}">
                <a16:creationId xmlns:a16="http://schemas.microsoft.com/office/drawing/2014/main" id="{50B465E0-7414-436B-A78A-8036A7404757}"/>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Box 8">
            <a:extLst>
              <a:ext uri="{FF2B5EF4-FFF2-40B4-BE49-F238E27FC236}">
                <a16:creationId xmlns:a16="http://schemas.microsoft.com/office/drawing/2014/main" id="{C4CC5B96-E8A2-4C18-8C50-4AB841622A39}"/>
              </a:ext>
            </a:extLst>
          </p:cNvPr>
          <p:cNvSpPr txBox="1">
            <a:spLocks noChangeArrowheads="1"/>
          </p:cNvSpPr>
          <p:nvPr userDrawn="1"/>
        </p:nvSpPr>
        <p:spPr bwMode="auto">
          <a:xfrm>
            <a:off x="3678238" y="6384925"/>
            <a:ext cx="1710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r>
              <a:rPr lang="en-US" altLang="en-US" sz="1200" dirty="0">
                <a:latin typeface="Arial" charset="0"/>
                <a:ea typeface="Arial" charset="0"/>
                <a:cs typeface="Arial" charset="0"/>
              </a:rPr>
              <a:t>Last Update: 22-04-20</a:t>
            </a:r>
          </a:p>
        </p:txBody>
      </p:sp>
      <p:sp>
        <p:nvSpPr>
          <p:cNvPr id="2" name="MSIPCMContentMarking" descr="{&quot;HashCode&quot;:-1818968269,&quot;Placement&quot;:&quot;Header&quot;}">
            <a:extLst>
              <a:ext uri="{FF2B5EF4-FFF2-40B4-BE49-F238E27FC236}">
                <a16:creationId xmlns:a16="http://schemas.microsoft.com/office/drawing/2014/main" id="{88B52FD2-D7EC-476C-A08B-F552485E52DF}"/>
              </a:ext>
            </a:extLst>
          </p:cNvPr>
          <p:cNvSpPr txBox="1">
            <a:spLocks noChangeArrowheads="1"/>
          </p:cNvSpPr>
          <p:nvPr userDrawn="1"/>
        </p:nvSpPr>
        <p:spPr bwMode="auto">
          <a:xfrm>
            <a:off x="0" y="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400">
                <a:solidFill>
                  <a:schemeClr val="tx1"/>
                </a:solidFill>
                <a:latin typeface="Verdana" panose="020B0604030504040204" pitchFamily="34" charset="0"/>
                <a:ea typeface="MS PGothic" panose="020B0600070205080204" pitchFamily="34" charset="-128"/>
              </a:defRPr>
            </a:lvl1pPr>
            <a:lvl2pPr marL="742950" indent="-285750">
              <a:defRPr sz="2400">
                <a:solidFill>
                  <a:schemeClr val="tx1"/>
                </a:solidFill>
                <a:latin typeface="Verdana" panose="020B0604030504040204" pitchFamily="34" charset="0"/>
                <a:ea typeface="MS PGothic" panose="020B0600070205080204" pitchFamily="34" charset="-128"/>
              </a:defRPr>
            </a:lvl2pPr>
            <a:lvl3pPr marL="1143000" indent="-228600">
              <a:defRPr sz="2400">
                <a:solidFill>
                  <a:schemeClr val="tx1"/>
                </a:solidFill>
                <a:latin typeface="Verdana" panose="020B0604030504040204" pitchFamily="34" charset="0"/>
                <a:ea typeface="MS PGothic" panose="020B0600070205080204" pitchFamily="34" charset="-128"/>
              </a:defRPr>
            </a:lvl3pPr>
            <a:lvl4pPr marL="1600200" indent="-228600">
              <a:defRPr sz="2400">
                <a:solidFill>
                  <a:schemeClr val="tx1"/>
                </a:solidFill>
                <a:latin typeface="Verdana" panose="020B0604030504040204" pitchFamily="34" charset="0"/>
                <a:ea typeface="MS PGothic" panose="020B0600070205080204" pitchFamily="34" charset="-128"/>
              </a:defRPr>
            </a:lvl4pPr>
            <a:lvl5pPr marL="2057400" indent="-22860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defRPr/>
            </a:pPr>
            <a:r>
              <a:rPr lang="en-US" alt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160" r:id="rId1"/>
    <p:sldLayoutId id="2147484155" r:id="rId2"/>
    <p:sldLayoutId id="2147484156" r:id="rId3"/>
    <p:sldLayoutId id="2147484161" r:id="rId4"/>
    <p:sldLayoutId id="2147484162" r:id="rId5"/>
    <p:sldLayoutId id="2147484163" r:id="rId6"/>
    <p:sldLayoutId id="2147484164" r:id="rId7"/>
    <p:sldLayoutId id="2147484165" r:id="rId8"/>
    <p:sldLayoutId id="2147484157" r:id="rId9"/>
    <p:sldLayoutId id="2147484158" r:id="rId10"/>
    <p:sldLayoutId id="2147484159" r:id="rId11"/>
  </p:sldLayoutIdLs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S PGothic" pitchFamily="34" charset="-128"/>
          <a:cs typeface="MS PGothic" charset="0"/>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ea typeface="MS PGothic" pitchFamily="34" charset="-128"/>
          <a:cs typeface="MS PGothic"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ea typeface="MS PGothic" pitchFamily="34" charset="-128"/>
          <a:cs typeface="MS PGothic" charset="0"/>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ea typeface="MS PGothic" pitchFamily="34" charset="-128"/>
          <a:cs typeface="MS PGothic" charset="0"/>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audio" Target="../media/media13.m4a"/><Relationship Id="rId7" Type="http://schemas.openxmlformats.org/officeDocument/2006/relationships/image" Target="../media/image17.png"/><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16.jpeg"/><Relationship Id="rId5" Type="http://schemas.openxmlformats.org/officeDocument/2006/relationships/notesSlide" Target="../notesSlides/notesSlide13.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20.jpe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1.jpe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1.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a:extLst>
              <a:ext uri="{FF2B5EF4-FFF2-40B4-BE49-F238E27FC236}">
                <a16:creationId xmlns:a16="http://schemas.microsoft.com/office/drawing/2014/main" id="{F9B9B62D-3179-4757-BDAB-D4DEE815809F}"/>
              </a:ext>
            </a:extLst>
          </p:cNvPr>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a:extLst>
              <a:ext uri="{FF2B5EF4-FFF2-40B4-BE49-F238E27FC236}">
                <a16:creationId xmlns:a16="http://schemas.microsoft.com/office/drawing/2014/main" id="{6FD81CDF-9DF1-4A86-B067-053F5E5712E8}"/>
              </a:ext>
            </a:extLst>
          </p:cNvPr>
          <p:cNvSpPr>
            <a:spLocks noGrp="1" noChangeArrowheads="1"/>
          </p:cNvSpPr>
          <p:nvPr>
            <p:ph type="subTitle" idx="1"/>
          </p:nvPr>
        </p:nvSpPr>
        <p:spPr>
          <a:xfrm>
            <a:off x="2514600" y="1600200"/>
            <a:ext cx="5410200" cy="1752600"/>
          </a:xfrm>
        </p:spPr>
        <p:txBody>
          <a:bodyPr/>
          <a:lstStyle/>
          <a:p>
            <a:pPr algn="ctr">
              <a:lnSpc>
                <a:spcPct val="130000"/>
              </a:lnSpc>
              <a:buFont typeface="Wingdings" charset="0"/>
              <a:buNone/>
              <a:defRPr/>
            </a:pPr>
            <a:r>
              <a:rPr lang="en-GB" sz="4400" b="0" dirty="0">
                <a:solidFill>
                  <a:srgbClr val="0033CC"/>
                </a:solidFill>
                <a:effectLst>
                  <a:outerShdw blurRad="38100" dist="38100" dir="2700000" algn="tl">
                    <a:srgbClr val="DDDDDD"/>
                  </a:outerShdw>
                </a:effectLst>
                <a:latin typeface="Verdana" charset="0"/>
                <a:ea typeface="MS PGothic" charset="0"/>
              </a:rPr>
              <a:t>Game Publishing</a:t>
            </a:r>
            <a:endParaRPr lang="en-GB" sz="4000" dirty="0">
              <a:solidFill>
                <a:srgbClr val="0033CC"/>
              </a:solidFill>
              <a:effectLst>
                <a:outerShdw blurRad="38100" dist="38100" dir="2700000" algn="tl">
                  <a:srgbClr val="DDDDDD"/>
                </a:outerShdw>
              </a:effectLst>
              <a:latin typeface="Verdana" charset="0"/>
              <a:ea typeface="MS PGothic" charset="0"/>
            </a:endParaRPr>
          </a:p>
        </p:txBody>
      </p:sp>
      <p:sp>
        <p:nvSpPr>
          <p:cNvPr id="129028" name="Text Box 4">
            <a:extLst>
              <a:ext uri="{FF2B5EF4-FFF2-40B4-BE49-F238E27FC236}">
                <a16:creationId xmlns:a16="http://schemas.microsoft.com/office/drawing/2014/main" id="{FB1F2EC4-28E6-45DB-B26B-8E0EE0FA8F3A}"/>
              </a:ext>
            </a:extLst>
          </p:cNvPr>
          <p:cNvSpPr txBox="1">
            <a:spLocks noChangeArrowheads="1"/>
          </p:cNvSpPr>
          <p:nvPr/>
        </p:nvSpPr>
        <p:spPr bwMode="auto">
          <a:xfrm>
            <a:off x="609600" y="1066800"/>
            <a:ext cx="457200" cy="3970338"/>
          </a:xfrm>
          <a:prstGeom prst="rect">
            <a:avLst/>
          </a:prstGeom>
          <a:noFill/>
          <a:ln w="9525">
            <a:noFill/>
            <a:miter lim="800000"/>
            <a:headEnd/>
            <a:tailEnd/>
          </a:ln>
          <a:effectLst/>
        </p:spPr>
        <p:txBody>
          <a:bodyPr>
            <a:spAutoFit/>
          </a:bodyPr>
          <a:lstStyle>
            <a:lvl1pPr>
              <a:defRPr kumimoji="1" sz="3200" b="1">
                <a:solidFill>
                  <a:schemeClr val="tx1"/>
                </a:solidFill>
                <a:latin typeface="Arial Narrow" charset="0"/>
                <a:ea typeface="MS PGothic" charset="0"/>
                <a:cs typeface="MS PGothic" charset="0"/>
              </a:defRPr>
            </a:lvl1pPr>
            <a:lvl2pPr>
              <a:defRPr kumimoji="1" sz="2800" b="1">
                <a:solidFill>
                  <a:srgbClr val="0033CC"/>
                </a:solidFill>
                <a:latin typeface="Arial Narrow" charset="0"/>
                <a:ea typeface="MS PGothic" charset="0"/>
                <a:cs typeface="MS PGothic" charset="0"/>
              </a:defRPr>
            </a:lvl2pPr>
            <a:lvl3pPr>
              <a:defRPr kumimoji="1" sz="2400">
                <a:solidFill>
                  <a:schemeClr val="hlink"/>
                </a:solidFill>
                <a:latin typeface="Arial Narrow" charset="0"/>
                <a:ea typeface="MS PGothic" charset="0"/>
                <a:cs typeface="MS PGothic" charset="0"/>
              </a:defRPr>
            </a:lvl3pPr>
            <a:lvl4pPr>
              <a:defRPr kumimoji="1" sz="2000">
                <a:solidFill>
                  <a:schemeClr val="tx1"/>
                </a:solidFill>
                <a:latin typeface="Arial Narrow" charset="0"/>
                <a:ea typeface="MS PGothic" charset="0"/>
                <a:cs typeface="MS PGothic" charset="0"/>
              </a:defRPr>
            </a:lvl4pPr>
            <a:lvl5pPr>
              <a:defRPr kumimoji="1" sz="2000">
                <a:solidFill>
                  <a:srgbClr val="009900"/>
                </a:solidFill>
                <a:latin typeface="Arial Narrow" charset="0"/>
                <a:ea typeface="MS PGothic" charset="0"/>
                <a:cs typeface="MS PGothic" charset="0"/>
              </a:defRPr>
            </a:lvl5pPr>
            <a:lvl6pPr>
              <a:buFont typeface="Wingdings" charset="0"/>
              <a:defRPr kumimoji="1" sz="2000">
                <a:solidFill>
                  <a:srgbClr val="009900"/>
                </a:solidFill>
                <a:latin typeface="Arial Narrow" charset="0"/>
                <a:ea typeface="MS PGothic" charset="0"/>
                <a:cs typeface="MS PGothic" charset="0"/>
              </a:defRPr>
            </a:lvl6pPr>
            <a:lvl7pPr>
              <a:buFont typeface="Wingdings" charset="0"/>
              <a:defRPr kumimoji="1" sz="2000">
                <a:solidFill>
                  <a:srgbClr val="009900"/>
                </a:solidFill>
                <a:latin typeface="Arial Narrow" charset="0"/>
                <a:ea typeface="MS PGothic" charset="0"/>
                <a:cs typeface="MS PGothic" charset="0"/>
              </a:defRPr>
            </a:lvl7pPr>
            <a:lvl8pPr>
              <a:buFont typeface="Wingdings" charset="0"/>
              <a:defRPr kumimoji="1" sz="2000">
                <a:solidFill>
                  <a:srgbClr val="009900"/>
                </a:solidFill>
                <a:latin typeface="Arial Narrow" charset="0"/>
                <a:ea typeface="MS PGothic" charset="0"/>
                <a:cs typeface="MS PGothic" charset="0"/>
              </a:defRPr>
            </a:lvl8pPr>
            <a:lvl9pPr>
              <a:buFont typeface="Wingdings" charset="0"/>
              <a:defRPr kumimoji="1" sz="2000">
                <a:solidFill>
                  <a:srgbClr val="009900"/>
                </a:solidFill>
                <a:latin typeface="Arial Narrow" charset="0"/>
                <a:ea typeface="MS PGothic" charset="0"/>
                <a:cs typeface="MS PGothic" charset="0"/>
              </a:defRPr>
            </a:lvl9pPr>
          </a:lstStyle>
          <a:p>
            <a:pPr eaLnBrk="1" hangingPunct="1">
              <a:spcBef>
                <a:spcPct val="50000"/>
              </a:spcBef>
              <a:defRPr/>
            </a:pPr>
            <a:r>
              <a:rPr kumimoji="0" lang="en-GB" sz="3600">
                <a:solidFill>
                  <a:schemeClr val="bg1"/>
                </a:solidFill>
                <a:effectLst>
                  <a:outerShdw blurRad="38100" dist="38100" dir="2700000" algn="tl">
                    <a:srgbClr val="DDDDDD"/>
                  </a:outerShdw>
                </a:effectLst>
                <a:latin typeface="Tahoma" charset="0"/>
              </a:rPr>
              <a:t>LECTURE</a:t>
            </a:r>
            <a:endParaRPr kumimoji="0" lang="en-GB" sz="3600" dirty="0">
              <a:solidFill>
                <a:srgbClr val="FF0000"/>
              </a:solidFill>
              <a:effectLst>
                <a:outerShdw blurRad="38100" dist="38100" dir="2700000" algn="tl">
                  <a:srgbClr val="DDDDDD"/>
                </a:outerShdw>
              </a:effectLst>
              <a:latin typeface="Tahoma" charset="0"/>
            </a:endParaRPr>
          </a:p>
        </p:txBody>
      </p:sp>
      <p:sp>
        <p:nvSpPr>
          <p:cNvPr id="129035" name="Text Box 11">
            <a:extLst>
              <a:ext uri="{FF2B5EF4-FFF2-40B4-BE49-F238E27FC236}">
                <a16:creationId xmlns:a16="http://schemas.microsoft.com/office/drawing/2014/main" id="{CDA1C86A-1956-45F4-8056-753070A1C5BC}"/>
              </a:ext>
            </a:extLst>
          </p:cNvPr>
          <p:cNvSpPr txBox="1">
            <a:spLocks noChangeArrowheads="1"/>
          </p:cNvSpPr>
          <p:nvPr/>
        </p:nvSpPr>
        <p:spPr bwMode="auto">
          <a:xfrm>
            <a:off x="457200" y="5410200"/>
            <a:ext cx="914400" cy="701675"/>
          </a:xfrm>
          <a:prstGeom prst="rect">
            <a:avLst/>
          </a:prstGeom>
          <a:noFill/>
          <a:ln w="9525">
            <a:noFill/>
            <a:miter lim="800000"/>
            <a:headEnd/>
            <a:tailEnd/>
          </a:ln>
          <a:effectLst/>
        </p:spPr>
        <p:txBody>
          <a:bodyPr>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lgn="ctr" eaLnBrk="1" hangingPunct="1">
              <a:spcBef>
                <a:spcPct val="50000"/>
              </a:spcBef>
              <a:defRPr/>
            </a:pPr>
            <a:r>
              <a:rPr lang="en-GB" altLang="en-US" sz="4000" b="1" dirty="0">
                <a:solidFill>
                  <a:schemeClr val="bg1"/>
                </a:solidFill>
                <a:effectLst>
                  <a:outerShdw blurRad="38100" dist="38100" dir="2700000" algn="tl">
                    <a:srgbClr val="C0C0C0"/>
                  </a:outerShdw>
                </a:effectLst>
                <a:latin typeface="Arial" charset="0"/>
              </a:rPr>
              <a:t> </a:t>
            </a:r>
          </a:p>
        </p:txBody>
      </p:sp>
      <p:sp>
        <p:nvSpPr>
          <p:cNvPr id="129038" name="Rectangle 14">
            <a:extLst>
              <a:ext uri="{FF2B5EF4-FFF2-40B4-BE49-F238E27FC236}">
                <a16:creationId xmlns:a16="http://schemas.microsoft.com/office/drawing/2014/main" id="{2C2682D6-E95A-4D9E-A857-FEC0B950034C}"/>
              </a:ext>
            </a:extLst>
          </p:cNvPr>
          <p:cNvSpPr>
            <a:spLocks noChangeArrowheads="1"/>
          </p:cNvSpPr>
          <p:nvPr/>
        </p:nvSpPr>
        <p:spPr bwMode="auto">
          <a:xfrm>
            <a:off x="2590800" y="4648200"/>
            <a:ext cx="54864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charset="0"/>
              <a:buNone/>
              <a:defRPr/>
            </a:pPr>
            <a:r>
              <a:rPr kumimoji="1" lang="en-GB" b="1" dirty="0">
                <a:latin typeface="Arial Narrow" charset="0"/>
                <a:ea typeface="MS PGothic" charset="0"/>
                <a:cs typeface="MS PGothic" charset="0"/>
              </a:rPr>
              <a:t>Game Production</a:t>
            </a:r>
          </a:p>
          <a:p>
            <a:pPr algn="ctr">
              <a:lnSpc>
                <a:spcPct val="90000"/>
              </a:lnSpc>
              <a:spcBef>
                <a:spcPct val="20000"/>
              </a:spcBef>
              <a:buClr>
                <a:schemeClr val="tx2"/>
              </a:buClr>
              <a:buSzPct val="140000"/>
              <a:buFont typeface="Wingdings" charset="0"/>
              <a:buNone/>
              <a:defRPr/>
            </a:pPr>
            <a:r>
              <a:rPr kumimoji="1" lang="en-GB" dirty="0">
                <a:latin typeface="Arial Narrow" charset="0"/>
                <a:ea typeface="MS PGothic" charset="0"/>
                <a:cs typeface="MS PGothic" charset="0"/>
              </a:rPr>
              <a:t>Diploma in IT</a:t>
            </a:r>
          </a:p>
        </p:txBody>
      </p:sp>
      <p:sp>
        <p:nvSpPr>
          <p:cNvPr id="9223" name="Line 15">
            <a:extLst>
              <a:ext uri="{FF2B5EF4-FFF2-40B4-BE49-F238E27FC236}">
                <a16:creationId xmlns:a16="http://schemas.microsoft.com/office/drawing/2014/main" id="{FDF85153-3803-494A-80D8-61896FE6CC41}"/>
              </a:ext>
            </a:extLst>
          </p:cNvPr>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9224" name="Picture 16" descr="School of ICT">
            <a:extLst>
              <a:ext uri="{FF2B5EF4-FFF2-40B4-BE49-F238E27FC236}">
                <a16:creationId xmlns:a16="http://schemas.microsoft.com/office/drawing/2014/main" id="{10D4E32B-0BA5-4ED9-9765-AF56DF58B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2FA5D885-0730-4781-8848-BF64707EAF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702"/>
    </mc:Choice>
    <mc:Fallback>
      <p:transition spd="slow" advTm="39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0EAD0-F312-4C56-B699-8BB4732B4BA0}"/>
              </a:ext>
            </a:extLst>
          </p:cNvPr>
          <p:cNvSpPr>
            <a:spLocks noGrp="1"/>
          </p:cNvSpPr>
          <p:nvPr>
            <p:ph type="title"/>
          </p:nvPr>
        </p:nvSpPr>
        <p:spPr/>
        <p:txBody>
          <a:bodyPr/>
          <a:lstStyle/>
          <a:p>
            <a:pPr>
              <a:defRPr/>
            </a:pPr>
            <a:r>
              <a:rPr lang="en-US" altLang="en-US" dirty="0">
                <a:ea typeface="MS PGothic" charset="-128"/>
              </a:rPr>
              <a:t>Top 50 Studios of 2018</a:t>
            </a:r>
          </a:p>
        </p:txBody>
      </p:sp>
      <p:sp>
        <p:nvSpPr>
          <p:cNvPr id="21507" name="Slide Number Placeholder 3">
            <a:extLst>
              <a:ext uri="{FF2B5EF4-FFF2-40B4-BE49-F238E27FC236}">
                <a16:creationId xmlns:a16="http://schemas.microsoft.com/office/drawing/2014/main" id="{4F09D03E-0955-4E47-A172-57DD29FE47A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8178DB02-C13A-405F-AE41-8228993B7A0B}" type="slidenum">
              <a:rPr kumimoji="0" lang="en-US" altLang="en-US" sz="1200" b="0" smtClean="0"/>
              <a:pPr>
                <a:spcBef>
                  <a:spcPct val="50000"/>
                </a:spcBef>
                <a:buClrTx/>
                <a:buSzTx/>
                <a:buFontTx/>
                <a:buNone/>
              </a:pPr>
              <a:t>10</a:t>
            </a:fld>
            <a:endParaRPr kumimoji="0" lang="en-US" altLang="en-US" sz="1200" b="0"/>
          </a:p>
        </p:txBody>
      </p:sp>
      <p:pic>
        <p:nvPicPr>
          <p:cNvPr id="21508" name="Picture 4">
            <a:extLst>
              <a:ext uri="{FF2B5EF4-FFF2-40B4-BE49-F238E27FC236}">
                <a16:creationId xmlns:a16="http://schemas.microsoft.com/office/drawing/2014/main" id="{BF01273C-8AAD-4C01-AF87-46EA83E3C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463" y="857250"/>
            <a:ext cx="2743200"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a:extLst>
              <a:ext uri="{FF2B5EF4-FFF2-40B4-BE49-F238E27FC236}">
                <a16:creationId xmlns:a16="http://schemas.microsoft.com/office/drawing/2014/main" id="{1A44C909-9509-4BAA-8A0D-692BFEAF7D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1463" y="3575050"/>
            <a:ext cx="2743200" cy="258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6">
            <a:extLst>
              <a:ext uri="{FF2B5EF4-FFF2-40B4-BE49-F238E27FC236}">
                <a16:creationId xmlns:a16="http://schemas.microsoft.com/office/drawing/2014/main" id="{C63DCB49-211C-4C4C-A850-8D75D05481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857250"/>
            <a:ext cx="2709863"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a:extLst>
              <a:ext uri="{FF2B5EF4-FFF2-40B4-BE49-F238E27FC236}">
                <a16:creationId xmlns:a16="http://schemas.microsoft.com/office/drawing/2014/main" id="{6C506002-AD35-4432-B29D-0EC14B3972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3668713"/>
            <a:ext cx="270986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4BA84B67-99EC-41A5-AC88-8060CB93041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3544">
        <p15:prstTrans prst="fracture"/>
      </p:transition>
    </mc:Choice>
    <mc:Fallback>
      <p:transition spd="slow" advTm="235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1614A-EC01-41D3-BD96-A8D701139138}"/>
              </a:ext>
            </a:extLst>
          </p:cNvPr>
          <p:cNvSpPr>
            <a:spLocks noGrp="1"/>
          </p:cNvSpPr>
          <p:nvPr>
            <p:ph type="title"/>
          </p:nvPr>
        </p:nvSpPr>
        <p:spPr/>
        <p:txBody>
          <a:bodyPr/>
          <a:lstStyle/>
          <a:p>
            <a:pPr>
              <a:defRPr/>
            </a:pPr>
            <a:r>
              <a:rPr lang="en-US" altLang="en-US">
                <a:ea typeface="MS PGothic" charset="-128"/>
              </a:rPr>
              <a:t>Indies (Independent Games)</a:t>
            </a:r>
          </a:p>
        </p:txBody>
      </p:sp>
      <p:sp>
        <p:nvSpPr>
          <p:cNvPr id="23555" name="Content Placeholder 2">
            <a:extLst>
              <a:ext uri="{FF2B5EF4-FFF2-40B4-BE49-F238E27FC236}">
                <a16:creationId xmlns:a16="http://schemas.microsoft.com/office/drawing/2014/main" id="{84BC8873-F06A-4DEC-A50F-5A5C01F10615}"/>
              </a:ext>
            </a:extLst>
          </p:cNvPr>
          <p:cNvSpPr>
            <a:spLocks noGrp="1" noChangeArrowheads="1"/>
          </p:cNvSpPr>
          <p:nvPr>
            <p:ph idx="1"/>
          </p:nvPr>
        </p:nvSpPr>
        <p:spPr/>
        <p:txBody>
          <a:bodyPr/>
          <a:lstStyle/>
          <a:p>
            <a:pPr>
              <a:lnSpc>
                <a:spcPct val="90000"/>
              </a:lnSpc>
            </a:pPr>
            <a:r>
              <a:rPr lang="en-US" altLang="en-US" sz="3000" dirty="0"/>
              <a:t>Created by individuals or a small team</a:t>
            </a:r>
          </a:p>
          <a:p>
            <a:pPr lvl="1">
              <a:lnSpc>
                <a:spcPct val="90000"/>
              </a:lnSpc>
            </a:pPr>
            <a:r>
              <a:rPr lang="en-US" altLang="en-US" sz="2600" dirty="0"/>
              <a:t>Often work in virtual teams</a:t>
            </a:r>
          </a:p>
          <a:p>
            <a:pPr>
              <a:lnSpc>
                <a:spcPct val="90000"/>
              </a:lnSpc>
            </a:pPr>
            <a:r>
              <a:rPr lang="en-US" altLang="en-US" sz="3000" dirty="0"/>
              <a:t>Personal venture or interest to join team</a:t>
            </a:r>
          </a:p>
          <a:p>
            <a:pPr lvl="1">
              <a:lnSpc>
                <a:spcPct val="90000"/>
              </a:lnSpc>
            </a:pPr>
            <a:r>
              <a:rPr lang="en-US" altLang="en-US" sz="2600" dirty="0"/>
              <a:t>Often a spin-off from college or university days</a:t>
            </a:r>
          </a:p>
          <a:p>
            <a:pPr>
              <a:lnSpc>
                <a:spcPct val="90000"/>
              </a:lnSpc>
            </a:pPr>
            <a:r>
              <a:rPr lang="en-US" altLang="en-US" sz="3000" dirty="0"/>
              <a:t>No financial support from any publishers</a:t>
            </a:r>
          </a:p>
          <a:p>
            <a:pPr lvl="1">
              <a:lnSpc>
                <a:spcPct val="90000"/>
              </a:lnSpc>
            </a:pPr>
            <a:r>
              <a:rPr lang="en-US" altLang="en-US" sz="2600" dirty="0"/>
              <a:t>Funding is a key problem</a:t>
            </a:r>
          </a:p>
          <a:p>
            <a:pPr lvl="1">
              <a:lnSpc>
                <a:spcPct val="90000"/>
              </a:lnSpc>
            </a:pPr>
            <a:r>
              <a:rPr lang="en-US" altLang="en-US" sz="2600" dirty="0"/>
              <a:t>Sourced from private investors</a:t>
            </a:r>
          </a:p>
          <a:p>
            <a:pPr>
              <a:lnSpc>
                <a:spcPct val="90000"/>
              </a:lnSpc>
            </a:pPr>
            <a:r>
              <a:rPr lang="en-US" altLang="en-US" sz="3000" dirty="0"/>
              <a:t>Often seconded to do work by game publishers or studios</a:t>
            </a:r>
          </a:p>
          <a:p>
            <a:pPr lvl="1">
              <a:lnSpc>
                <a:spcPct val="90000"/>
              </a:lnSpc>
            </a:pPr>
            <a:r>
              <a:rPr lang="en-US" altLang="en-US" sz="2600" dirty="0"/>
              <a:t>May be eventually bought up</a:t>
            </a:r>
          </a:p>
          <a:p>
            <a:pPr>
              <a:lnSpc>
                <a:spcPct val="90000"/>
              </a:lnSpc>
            </a:pPr>
            <a:r>
              <a:rPr lang="en-US" altLang="en-US" sz="3000" dirty="0"/>
              <a:t>Example: Minecraft (www.minecraft.net)</a:t>
            </a:r>
            <a:endParaRPr lang="fr-FR" altLang="en-US" sz="3000" dirty="0"/>
          </a:p>
          <a:p>
            <a:pPr lvl="1">
              <a:lnSpc>
                <a:spcPct val="90000"/>
              </a:lnSpc>
            </a:pPr>
            <a:endParaRPr lang="en-US" altLang="en-US" sz="2600" dirty="0"/>
          </a:p>
          <a:p>
            <a:pPr>
              <a:lnSpc>
                <a:spcPct val="90000"/>
              </a:lnSpc>
            </a:pPr>
            <a:endParaRPr lang="en-US" altLang="en-US" sz="3000" dirty="0"/>
          </a:p>
        </p:txBody>
      </p:sp>
      <p:sp>
        <p:nvSpPr>
          <p:cNvPr id="23556" name="Slide Number Placeholder 3">
            <a:extLst>
              <a:ext uri="{FF2B5EF4-FFF2-40B4-BE49-F238E27FC236}">
                <a16:creationId xmlns:a16="http://schemas.microsoft.com/office/drawing/2014/main" id="{11A28033-CA0B-43F9-A733-CFD08F17A00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6A5ED9BA-B6C7-4977-9E01-54190F8F8362}" type="slidenum">
              <a:rPr kumimoji="0" lang="en-US" altLang="en-US" sz="1200" b="0" smtClean="0"/>
              <a:pPr>
                <a:spcBef>
                  <a:spcPct val="50000"/>
                </a:spcBef>
                <a:buClrTx/>
                <a:buSzTx/>
                <a:buFontTx/>
                <a:buNone/>
              </a:pPr>
              <a:t>11</a:t>
            </a:fld>
            <a:endParaRPr kumimoji="0" lang="en-US" altLang="en-US" sz="1200" b="0"/>
          </a:p>
        </p:txBody>
      </p:sp>
      <p:pic>
        <p:nvPicPr>
          <p:cNvPr id="5" name="Audio 4">
            <a:hlinkClick r:id="" action="ppaction://media"/>
            <a:extLst>
              <a:ext uri="{FF2B5EF4-FFF2-40B4-BE49-F238E27FC236}">
                <a16:creationId xmlns:a16="http://schemas.microsoft.com/office/drawing/2014/main" id="{ACFCF478-7E3C-42A5-9E24-2042222CAC6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99193">
        <p15:prstTrans prst="fallOver"/>
      </p:transition>
    </mc:Choice>
    <mc:Fallback>
      <p:transition spd="slow" advTm="991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555">
                                            <p:txEl>
                                              <p:pRg st="0" end="0"/>
                                            </p:txEl>
                                          </p:spTgt>
                                        </p:tgtEl>
                                        <p:attrNameLst>
                                          <p:attrName>style.visibility</p:attrName>
                                        </p:attrNameLst>
                                      </p:cBhvr>
                                      <p:to>
                                        <p:strVal val="visible"/>
                                      </p:to>
                                    </p:set>
                                    <p:animEffect transition="in" filter="fade">
                                      <p:cBhvr>
                                        <p:cTn id="11" dur="500"/>
                                        <p:tgtEl>
                                          <p:spTgt spid="2355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3555">
                                            <p:txEl>
                                              <p:pRg st="1" end="1"/>
                                            </p:txEl>
                                          </p:spTgt>
                                        </p:tgtEl>
                                        <p:attrNameLst>
                                          <p:attrName>style.visibility</p:attrName>
                                        </p:attrNameLst>
                                      </p:cBhvr>
                                      <p:to>
                                        <p:strVal val="visible"/>
                                      </p:to>
                                    </p:set>
                                    <p:animEffect transition="in" filter="fade">
                                      <p:cBhvr>
                                        <p:cTn id="14" dur="500"/>
                                        <p:tgtEl>
                                          <p:spTgt spid="23555">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3555">
                                            <p:txEl>
                                              <p:pRg st="2" end="2"/>
                                            </p:txEl>
                                          </p:spTgt>
                                        </p:tgtEl>
                                        <p:attrNameLst>
                                          <p:attrName>style.visibility</p:attrName>
                                        </p:attrNameLst>
                                      </p:cBhvr>
                                      <p:to>
                                        <p:strVal val="visible"/>
                                      </p:to>
                                    </p:set>
                                    <p:animEffect transition="in" filter="fade">
                                      <p:cBhvr>
                                        <p:cTn id="17" dur="500"/>
                                        <p:tgtEl>
                                          <p:spTgt spid="2355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3555">
                                            <p:txEl>
                                              <p:pRg st="3" end="3"/>
                                            </p:txEl>
                                          </p:spTgt>
                                        </p:tgtEl>
                                        <p:attrNameLst>
                                          <p:attrName>style.visibility</p:attrName>
                                        </p:attrNameLst>
                                      </p:cBhvr>
                                      <p:to>
                                        <p:strVal val="visible"/>
                                      </p:to>
                                    </p:set>
                                    <p:animEffect transition="in" filter="fade">
                                      <p:cBhvr>
                                        <p:cTn id="20" dur="500"/>
                                        <p:tgtEl>
                                          <p:spTgt spid="2355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555">
                                            <p:txEl>
                                              <p:pRg st="4" end="4"/>
                                            </p:txEl>
                                          </p:spTgt>
                                        </p:tgtEl>
                                        <p:attrNameLst>
                                          <p:attrName>style.visibility</p:attrName>
                                        </p:attrNameLst>
                                      </p:cBhvr>
                                      <p:to>
                                        <p:strVal val="visible"/>
                                      </p:to>
                                    </p:set>
                                    <p:animEffect transition="in" filter="fade">
                                      <p:cBhvr>
                                        <p:cTn id="25" dur="500"/>
                                        <p:tgtEl>
                                          <p:spTgt spid="23555">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3555">
                                            <p:txEl>
                                              <p:pRg st="5" end="5"/>
                                            </p:txEl>
                                          </p:spTgt>
                                        </p:tgtEl>
                                        <p:attrNameLst>
                                          <p:attrName>style.visibility</p:attrName>
                                        </p:attrNameLst>
                                      </p:cBhvr>
                                      <p:to>
                                        <p:strVal val="visible"/>
                                      </p:to>
                                    </p:set>
                                    <p:animEffect transition="in" filter="fade">
                                      <p:cBhvr>
                                        <p:cTn id="28" dur="500"/>
                                        <p:tgtEl>
                                          <p:spTgt spid="2355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3555">
                                            <p:txEl>
                                              <p:pRg st="6" end="6"/>
                                            </p:txEl>
                                          </p:spTgt>
                                        </p:tgtEl>
                                        <p:attrNameLst>
                                          <p:attrName>style.visibility</p:attrName>
                                        </p:attrNameLst>
                                      </p:cBhvr>
                                      <p:to>
                                        <p:strVal val="visible"/>
                                      </p:to>
                                    </p:set>
                                    <p:animEffect transition="in" filter="fade">
                                      <p:cBhvr>
                                        <p:cTn id="31" dur="500"/>
                                        <p:tgtEl>
                                          <p:spTgt spid="2355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555">
                                            <p:txEl>
                                              <p:pRg st="7" end="7"/>
                                            </p:txEl>
                                          </p:spTgt>
                                        </p:tgtEl>
                                        <p:attrNameLst>
                                          <p:attrName>style.visibility</p:attrName>
                                        </p:attrNameLst>
                                      </p:cBhvr>
                                      <p:to>
                                        <p:strVal val="visible"/>
                                      </p:to>
                                    </p:set>
                                    <p:animEffect transition="in" filter="fade">
                                      <p:cBhvr>
                                        <p:cTn id="36" dur="500"/>
                                        <p:tgtEl>
                                          <p:spTgt spid="23555">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3555">
                                            <p:txEl>
                                              <p:pRg st="8" end="8"/>
                                            </p:txEl>
                                          </p:spTgt>
                                        </p:tgtEl>
                                        <p:attrNameLst>
                                          <p:attrName>style.visibility</p:attrName>
                                        </p:attrNameLst>
                                      </p:cBhvr>
                                      <p:to>
                                        <p:strVal val="visible"/>
                                      </p:to>
                                    </p:set>
                                    <p:animEffect transition="in" filter="fade">
                                      <p:cBhvr>
                                        <p:cTn id="39" dur="500"/>
                                        <p:tgtEl>
                                          <p:spTgt spid="23555">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555">
                                            <p:txEl>
                                              <p:pRg st="9" end="9"/>
                                            </p:txEl>
                                          </p:spTgt>
                                        </p:tgtEl>
                                        <p:attrNameLst>
                                          <p:attrName>style.visibility</p:attrName>
                                        </p:attrNameLst>
                                      </p:cBhvr>
                                      <p:to>
                                        <p:strVal val="visible"/>
                                      </p:to>
                                    </p:set>
                                    <p:animEffect transition="in" filter="fade">
                                      <p:cBhvr>
                                        <p:cTn id="44" dur="500"/>
                                        <p:tgtEl>
                                          <p:spTgt spid="235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2DA32-4C13-4589-A4E8-C2B80E2A8A1A}"/>
              </a:ext>
            </a:extLst>
          </p:cNvPr>
          <p:cNvSpPr>
            <a:spLocks noGrp="1"/>
          </p:cNvSpPr>
          <p:nvPr>
            <p:ph type="title"/>
          </p:nvPr>
        </p:nvSpPr>
        <p:spPr/>
        <p:txBody>
          <a:bodyPr/>
          <a:lstStyle/>
          <a:p>
            <a:pPr>
              <a:defRPr/>
            </a:pPr>
            <a:r>
              <a:rPr lang="en-US" altLang="en-US">
                <a:ea typeface="MS PGothic" charset="-128"/>
              </a:rPr>
              <a:t>Indies’ Motivation</a:t>
            </a:r>
          </a:p>
        </p:txBody>
      </p:sp>
      <p:sp>
        <p:nvSpPr>
          <p:cNvPr id="24579" name="Content Placeholder 2">
            <a:extLst>
              <a:ext uri="{FF2B5EF4-FFF2-40B4-BE49-F238E27FC236}">
                <a16:creationId xmlns:a16="http://schemas.microsoft.com/office/drawing/2014/main" id="{6571F446-F7F9-4F9D-8F7D-F258B750997C}"/>
              </a:ext>
            </a:extLst>
          </p:cNvPr>
          <p:cNvSpPr>
            <a:spLocks noGrp="1" noChangeArrowheads="1"/>
          </p:cNvSpPr>
          <p:nvPr>
            <p:ph idx="1"/>
          </p:nvPr>
        </p:nvSpPr>
        <p:spPr/>
        <p:txBody>
          <a:bodyPr/>
          <a:lstStyle/>
          <a:p>
            <a:pPr>
              <a:lnSpc>
                <a:spcPct val="90000"/>
              </a:lnSpc>
            </a:pPr>
            <a:r>
              <a:rPr lang="en-US" altLang="en-US" dirty="0"/>
              <a:t>Focus on innovation and creativity</a:t>
            </a:r>
          </a:p>
          <a:p>
            <a:pPr lvl="1">
              <a:lnSpc>
                <a:spcPct val="90000"/>
              </a:lnSpc>
            </a:pPr>
            <a:r>
              <a:rPr lang="en-US" altLang="en-US" dirty="0"/>
              <a:t>Spirit of entrepreneurship</a:t>
            </a:r>
          </a:p>
          <a:p>
            <a:pPr lvl="1">
              <a:lnSpc>
                <a:spcPct val="90000"/>
              </a:lnSpc>
            </a:pPr>
            <a:r>
              <a:rPr lang="en-US" altLang="en-US" dirty="0"/>
              <a:t>Community spirit of sharing and aiding</a:t>
            </a:r>
          </a:p>
          <a:p>
            <a:pPr>
              <a:lnSpc>
                <a:spcPct val="90000"/>
              </a:lnSpc>
            </a:pPr>
            <a:r>
              <a:rPr lang="en-US" altLang="en-US" dirty="0"/>
              <a:t>Building the games the developers want</a:t>
            </a:r>
          </a:p>
          <a:p>
            <a:pPr lvl="1">
              <a:lnSpc>
                <a:spcPct val="90000"/>
              </a:lnSpc>
            </a:pPr>
            <a:r>
              <a:rPr lang="en-US" altLang="en-US" dirty="0"/>
              <a:t>Profit is not always the main driver</a:t>
            </a:r>
          </a:p>
          <a:p>
            <a:pPr>
              <a:lnSpc>
                <a:spcPct val="90000"/>
              </a:lnSpc>
            </a:pPr>
            <a:r>
              <a:rPr lang="en-US" altLang="en-US" dirty="0"/>
              <a:t>Professional game development tools are affordable</a:t>
            </a:r>
          </a:p>
          <a:p>
            <a:pPr lvl="1">
              <a:lnSpc>
                <a:spcPct val="90000"/>
              </a:lnSpc>
            </a:pPr>
            <a:r>
              <a:rPr lang="en-US" altLang="en-US" dirty="0"/>
              <a:t>Unity, </a:t>
            </a:r>
            <a:r>
              <a:rPr lang="en-US" altLang="en-US" dirty="0" err="1"/>
              <a:t>GameMaker</a:t>
            </a:r>
            <a:endParaRPr lang="en-US" altLang="en-US" dirty="0"/>
          </a:p>
          <a:p>
            <a:pPr>
              <a:lnSpc>
                <a:spcPct val="90000"/>
              </a:lnSpc>
            </a:pPr>
            <a:r>
              <a:rPr lang="en-US" altLang="en-US" dirty="0"/>
              <a:t>Aided by online distribution model (e.g. Steam)</a:t>
            </a:r>
          </a:p>
          <a:p>
            <a:pPr>
              <a:lnSpc>
                <a:spcPct val="90000"/>
              </a:lnSpc>
            </a:pPr>
            <a:r>
              <a:rPr lang="en-US" altLang="en-US" dirty="0"/>
              <a:t>Big successes are rare</a:t>
            </a:r>
          </a:p>
          <a:p>
            <a:pPr>
              <a:lnSpc>
                <a:spcPct val="90000"/>
              </a:lnSpc>
            </a:pPr>
            <a:endParaRPr lang="en-US" altLang="en-US" dirty="0"/>
          </a:p>
        </p:txBody>
      </p:sp>
      <p:sp>
        <p:nvSpPr>
          <p:cNvPr id="24580" name="Slide Number Placeholder 3">
            <a:extLst>
              <a:ext uri="{FF2B5EF4-FFF2-40B4-BE49-F238E27FC236}">
                <a16:creationId xmlns:a16="http://schemas.microsoft.com/office/drawing/2014/main" id="{4009AEB3-668B-4AF5-BF36-D1E8539FFD7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BE0493C8-5B46-465F-9953-148464D72464}" type="slidenum">
              <a:rPr kumimoji="0" lang="en-US" altLang="en-US" sz="1200" b="0" smtClean="0"/>
              <a:pPr>
                <a:spcBef>
                  <a:spcPct val="50000"/>
                </a:spcBef>
                <a:buClrTx/>
                <a:buSzTx/>
                <a:buFontTx/>
                <a:buNone/>
              </a:pPr>
              <a:t>12</a:t>
            </a:fld>
            <a:endParaRPr kumimoji="0" lang="en-US" altLang="en-US" sz="1200" b="0"/>
          </a:p>
        </p:txBody>
      </p:sp>
      <p:pic>
        <p:nvPicPr>
          <p:cNvPr id="9" name="Audio 8">
            <a:hlinkClick r:id="" action="ppaction://media"/>
            <a:extLst>
              <a:ext uri="{FF2B5EF4-FFF2-40B4-BE49-F238E27FC236}">
                <a16:creationId xmlns:a16="http://schemas.microsoft.com/office/drawing/2014/main" id="{9D49ED08-5EBC-41B3-8DA2-5EA7942968B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200" advTm="122595">
        <p:zoom dir="in"/>
      </p:transition>
    </mc:Choice>
    <mc:Fallback>
      <p:transition spd="slow" advTm="122595">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animEffect transition="in" filter="fade">
                                      <p:cBhvr>
                                        <p:cTn id="11" dur="500"/>
                                        <p:tgtEl>
                                          <p:spTgt spid="24579">
                                            <p:txEl>
                                              <p:pRg st="3" end="3"/>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4579">
                                            <p:txEl>
                                              <p:pRg st="4" end="4"/>
                                            </p:txEl>
                                          </p:spTgt>
                                        </p:tgtEl>
                                        <p:attrNameLst>
                                          <p:attrName>style.visibility</p:attrName>
                                        </p:attrNameLst>
                                      </p:cBhvr>
                                      <p:to>
                                        <p:strVal val="visible"/>
                                      </p:to>
                                    </p:set>
                                    <p:animEffect transition="in" filter="fade">
                                      <p:cBhvr>
                                        <p:cTn id="14" dur="500"/>
                                        <p:tgtEl>
                                          <p:spTgt spid="24579">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animEffect transition="in" filter="fade">
                                      <p:cBhvr>
                                        <p:cTn id="19" dur="500"/>
                                        <p:tgtEl>
                                          <p:spTgt spid="24579">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4579">
                                            <p:txEl>
                                              <p:pRg st="6" end="6"/>
                                            </p:txEl>
                                          </p:spTgt>
                                        </p:tgtEl>
                                        <p:attrNameLst>
                                          <p:attrName>style.visibility</p:attrName>
                                        </p:attrNameLst>
                                      </p:cBhvr>
                                      <p:to>
                                        <p:strVal val="visible"/>
                                      </p:to>
                                    </p:set>
                                    <p:animEffect transition="in" filter="fade">
                                      <p:cBhvr>
                                        <p:cTn id="22" dur="500"/>
                                        <p:tgtEl>
                                          <p:spTgt spid="2457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579">
                                            <p:txEl>
                                              <p:pRg st="7" end="7"/>
                                            </p:txEl>
                                          </p:spTgt>
                                        </p:tgtEl>
                                        <p:attrNameLst>
                                          <p:attrName>style.visibility</p:attrName>
                                        </p:attrNameLst>
                                      </p:cBhvr>
                                      <p:to>
                                        <p:strVal val="visible"/>
                                      </p:to>
                                    </p:set>
                                    <p:animEffect transition="in" filter="fade">
                                      <p:cBhvr>
                                        <p:cTn id="27" dur="500"/>
                                        <p:tgtEl>
                                          <p:spTgt spid="2457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579">
                                            <p:txEl>
                                              <p:pRg st="8" end="8"/>
                                            </p:txEl>
                                          </p:spTgt>
                                        </p:tgtEl>
                                        <p:attrNameLst>
                                          <p:attrName>style.visibility</p:attrName>
                                        </p:attrNameLst>
                                      </p:cBhvr>
                                      <p:to>
                                        <p:strVal val="visible"/>
                                      </p:to>
                                    </p:set>
                                    <p:animEffect transition="in" filter="fade">
                                      <p:cBhvr>
                                        <p:cTn id="32" dur="500"/>
                                        <p:tgtEl>
                                          <p:spTgt spid="245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A847F-9350-4082-B5AC-59C4B698DD66}"/>
              </a:ext>
            </a:extLst>
          </p:cNvPr>
          <p:cNvSpPr>
            <a:spLocks noGrp="1"/>
          </p:cNvSpPr>
          <p:nvPr>
            <p:ph type="title"/>
          </p:nvPr>
        </p:nvSpPr>
        <p:spPr/>
        <p:txBody>
          <a:bodyPr/>
          <a:lstStyle/>
          <a:p>
            <a:pPr>
              <a:defRPr/>
            </a:pPr>
            <a:r>
              <a:rPr lang="en-US" altLang="en-US" dirty="0">
                <a:ea typeface="MS PGothic" charset="-128"/>
              </a:rPr>
              <a:t>Singapore-based Companies</a:t>
            </a:r>
          </a:p>
        </p:txBody>
      </p:sp>
      <p:sp>
        <p:nvSpPr>
          <p:cNvPr id="3" name="Content Placeholder 2">
            <a:extLst>
              <a:ext uri="{FF2B5EF4-FFF2-40B4-BE49-F238E27FC236}">
                <a16:creationId xmlns:a16="http://schemas.microsoft.com/office/drawing/2014/main" id="{0E0494D8-A681-4EF3-A82B-B3C3D8C5AA4F}"/>
              </a:ext>
            </a:extLst>
          </p:cNvPr>
          <p:cNvSpPr>
            <a:spLocks noGrp="1"/>
          </p:cNvSpPr>
          <p:nvPr>
            <p:ph idx="1"/>
          </p:nvPr>
        </p:nvSpPr>
        <p:spPr/>
        <p:txBody>
          <a:bodyPr>
            <a:normAutofit/>
          </a:bodyPr>
          <a:lstStyle/>
          <a:p>
            <a:pPr>
              <a:buFont typeface="Wingdings" charset="0"/>
              <a:buChar char="§"/>
              <a:defRPr/>
            </a:pPr>
            <a:r>
              <a:rPr lang="en-US" dirty="0">
                <a:ea typeface="ＭＳ Ｐゴシック" charset="0"/>
                <a:cs typeface="+mn-cs"/>
              </a:rPr>
              <a:t>Mostly casual games</a:t>
            </a:r>
          </a:p>
          <a:p>
            <a:pPr>
              <a:buFont typeface="Wingdings" charset="0"/>
              <a:buChar char="§"/>
              <a:defRPr/>
            </a:pPr>
            <a:r>
              <a:rPr lang="en-US" dirty="0" err="1">
                <a:ea typeface="ＭＳ Ｐゴシック" charset="0"/>
              </a:rPr>
              <a:t>Boomzap</a:t>
            </a:r>
            <a:r>
              <a:rPr lang="en-US" dirty="0">
                <a:ea typeface="ＭＳ Ｐゴシック" charset="0"/>
              </a:rPr>
              <a:t> Entertainment</a:t>
            </a:r>
          </a:p>
          <a:p>
            <a:pPr lvl="1">
              <a:buFont typeface="Wingdings" charset="0"/>
              <a:buChar char="§"/>
              <a:defRPr/>
            </a:pPr>
            <a:r>
              <a:rPr lang="en-US" dirty="0">
                <a:ea typeface="ＭＳ Ｐゴシック" charset="0"/>
              </a:rPr>
              <a:t>Legends of </a:t>
            </a:r>
            <a:r>
              <a:rPr lang="en-US" dirty="0" err="1">
                <a:ea typeface="ＭＳ Ｐゴシック" charset="0"/>
              </a:rPr>
              <a:t>Callasia</a:t>
            </a:r>
            <a:endParaRPr lang="en-US" dirty="0">
              <a:ea typeface="ＭＳ Ｐゴシック" charset="0"/>
            </a:endParaRPr>
          </a:p>
          <a:p>
            <a:pPr>
              <a:buFont typeface="Wingdings" charset="0"/>
              <a:buChar char="§"/>
              <a:defRPr/>
            </a:pPr>
            <a:r>
              <a:rPr lang="en-US" dirty="0">
                <a:ea typeface="ＭＳ Ｐゴシック" charset="0"/>
              </a:rPr>
              <a:t>Daylight Studios</a:t>
            </a:r>
          </a:p>
          <a:p>
            <a:pPr lvl="1">
              <a:buFont typeface="Wingdings" charset="0"/>
              <a:buChar char="§"/>
              <a:defRPr/>
            </a:pPr>
            <a:r>
              <a:rPr lang="en-US" dirty="0">
                <a:ea typeface="ＭＳ Ｐゴシック" charset="0"/>
              </a:rPr>
              <a:t>Holy Potatoes! series</a:t>
            </a:r>
          </a:p>
          <a:p>
            <a:pPr>
              <a:buFont typeface="Wingdings" charset="0"/>
              <a:buChar char="§"/>
              <a:defRPr/>
            </a:pPr>
            <a:r>
              <a:rPr lang="en-US" dirty="0">
                <a:ea typeface="ＭＳ Ｐゴシック" charset="0"/>
                <a:cs typeface="+mn-cs"/>
              </a:rPr>
              <a:t>Gumi</a:t>
            </a:r>
          </a:p>
          <a:p>
            <a:pPr lvl="1">
              <a:buFont typeface="Wingdings" charset="0"/>
              <a:buChar char="§"/>
              <a:defRPr/>
            </a:pPr>
            <a:r>
              <a:rPr lang="en-US" dirty="0">
                <a:ea typeface="ＭＳ Ｐゴシック" charset="0"/>
                <a:cs typeface="+mn-cs"/>
              </a:rPr>
              <a:t>Brave Frontier</a:t>
            </a:r>
          </a:p>
          <a:p>
            <a:pPr>
              <a:buFont typeface="Wingdings" charset="0"/>
              <a:buChar char="§"/>
              <a:defRPr/>
            </a:pPr>
            <a:r>
              <a:rPr lang="en-US" dirty="0">
                <a:ea typeface="ＭＳ Ｐゴシック" charset="0"/>
                <a:cs typeface="+mn-cs"/>
              </a:rPr>
              <a:t>I Got Games (IGG)</a:t>
            </a:r>
          </a:p>
          <a:p>
            <a:pPr lvl="1">
              <a:buFont typeface="Wingdings" charset="0"/>
              <a:buChar char="§"/>
              <a:defRPr/>
            </a:pPr>
            <a:r>
              <a:rPr lang="en-US" dirty="0">
                <a:ea typeface="ＭＳ Ｐゴシック" charset="0"/>
              </a:rPr>
              <a:t>Lords Mobile</a:t>
            </a:r>
          </a:p>
          <a:p>
            <a:pPr>
              <a:buFont typeface="Wingdings" charset="0"/>
              <a:buChar char="§"/>
              <a:defRPr/>
            </a:pPr>
            <a:endParaRPr lang="en-US" dirty="0">
              <a:ea typeface="ＭＳ Ｐゴシック" charset="0"/>
            </a:endParaRPr>
          </a:p>
        </p:txBody>
      </p:sp>
      <p:sp>
        <p:nvSpPr>
          <p:cNvPr id="41988" name="Slide Number Placeholder 3">
            <a:extLst>
              <a:ext uri="{FF2B5EF4-FFF2-40B4-BE49-F238E27FC236}">
                <a16:creationId xmlns:a16="http://schemas.microsoft.com/office/drawing/2014/main" id="{6FB3BD59-019F-439A-A513-EFA5B199254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4161C125-3E42-4611-8020-4F1C09BF2971}" type="slidenum">
              <a:rPr kumimoji="0" lang="en-US" altLang="en-US" sz="1200" b="0" smtClean="0"/>
              <a:pPr>
                <a:spcBef>
                  <a:spcPct val="50000"/>
                </a:spcBef>
                <a:buClrTx/>
                <a:buSzTx/>
                <a:buFontTx/>
                <a:buNone/>
              </a:pPr>
              <a:t>13</a:t>
            </a:fld>
            <a:endParaRPr kumimoji="0" lang="en-US" altLang="en-US" sz="1200" b="0"/>
          </a:p>
        </p:txBody>
      </p:sp>
      <p:pic>
        <p:nvPicPr>
          <p:cNvPr id="41989" name="Picture 2" descr="Image result for legend of callasia">
            <a:extLst>
              <a:ext uri="{FF2B5EF4-FFF2-40B4-BE49-F238E27FC236}">
                <a16:creationId xmlns:a16="http://schemas.microsoft.com/office/drawing/2014/main" id="{C779810C-71DC-47E3-8B97-9A52D88872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1488" y="1119188"/>
            <a:ext cx="280035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4" descr="Image result for holy potatoes">
            <a:extLst>
              <a:ext uri="{FF2B5EF4-FFF2-40B4-BE49-F238E27FC236}">
                <a16:creationId xmlns:a16="http://schemas.microsoft.com/office/drawing/2014/main" id="{BB26EE3B-7025-4C95-A5AB-971A4BB984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2921000"/>
            <a:ext cx="2033588"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1" name="Picture 6" descr="Image result for brave frontier">
            <a:extLst>
              <a:ext uri="{FF2B5EF4-FFF2-40B4-BE49-F238E27FC236}">
                <a16:creationId xmlns:a16="http://schemas.microsoft.com/office/drawing/2014/main" id="{59F6FF6A-C65E-48F4-8DAE-27E2AF5240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1475" y="2679700"/>
            <a:ext cx="2246313"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2" name="Picture 8" descr="Image result for lords obile">
            <a:extLst>
              <a:ext uri="{FF2B5EF4-FFF2-40B4-BE49-F238E27FC236}">
                <a16:creationId xmlns:a16="http://schemas.microsoft.com/office/drawing/2014/main" id="{15B0C69C-D266-4FFB-8816-4E8EF15256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4706938"/>
            <a:ext cx="255270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D3EA29DF-C2A2-458A-A1C0-6920EB13124D}"/>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585200" y="6299200"/>
            <a:ext cx="406400" cy="406400"/>
          </a:xfrm>
          <a:prstGeom prst="rect">
            <a:avLst/>
          </a:prstGeom>
        </p:spPr>
      </p:pic>
    </p:spTree>
    <p:custDataLst>
      <p:tags r:id="rId1"/>
    </p:custDataLst>
    <p:extLst>
      <p:ext uri="{BB962C8B-B14F-4D97-AF65-F5344CB8AC3E}">
        <p14:creationId xmlns:p14="http://schemas.microsoft.com/office/powerpoint/2010/main" val="893516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5384">
        <p15:prstTrans prst="airplane"/>
      </p:transition>
    </mc:Choice>
    <mc:Fallback>
      <p:transition spd="slow" advTm="7538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1989"/>
                                        </p:tgtEl>
                                        <p:attrNameLst>
                                          <p:attrName>style.visibility</p:attrName>
                                        </p:attrNameLst>
                                      </p:cBhvr>
                                      <p:to>
                                        <p:strVal val="visible"/>
                                      </p:to>
                                    </p:set>
                                    <p:animEffect transition="in" filter="fade">
                                      <p:cBhvr>
                                        <p:cTn id="17" dur="500"/>
                                        <p:tgtEl>
                                          <p:spTgt spid="419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1990"/>
                                        </p:tgtEl>
                                        <p:attrNameLst>
                                          <p:attrName>style.visibility</p:attrName>
                                        </p:attrNameLst>
                                      </p:cBhvr>
                                      <p:to>
                                        <p:strVal val="visible"/>
                                      </p:to>
                                    </p:set>
                                    <p:animEffect transition="in" filter="fade">
                                      <p:cBhvr>
                                        <p:cTn id="28" dur="500"/>
                                        <p:tgtEl>
                                          <p:spTgt spid="4199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1991"/>
                                        </p:tgtEl>
                                        <p:attrNameLst>
                                          <p:attrName>style.visibility</p:attrName>
                                        </p:attrNameLst>
                                      </p:cBhvr>
                                      <p:to>
                                        <p:strVal val="visible"/>
                                      </p:to>
                                    </p:set>
                                    <p:animEffect transition="in" filter="fade">
                                      <p:cBhvr>
                                        <p:cTn id="39" dur="500"/>
                                        <p:tgtEl>
                                          <p:spTgt spid="4199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1992"/>
                                        </p:tgtEl>
                                        <p:attrNameLst>
                                          <p:attrName>style.visibility</p:attrName>
                                        </p:attrNameLst>
                                      </p:cBhvr>
                                      <p:to>
                                        <p:strVal val="visible"/>
                                      </p:to>
                                    </p:set>
                                    <p:animEffect transition="in" filter="fade">
                                      <p:cBhvr>
                                        <p:cTn id="50" dur="500"/>
                                        <p:tgtEl>
                                          <p:spTgt spid="4199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648E-2D55-4927-B90E-39910A91CA14}"/>
              </a:ext>
            </a:extLst>
          </p:cNvPr>
          <p:cNvSpPr>
            <a:spLocks noGrp="1"/>
          </p:cNvSpPr>
          <p:nvPr>
            <p:ph type="title"/>
          </p:nvPr>
        </p:nvSpPr>
        <p:spPr/>
        <p:txBody>
          <a:bodyPr/>
          <a:lstStyle/>
          <a:p>
            <a:pPr>
              <a:defRPr/>
            </a:pPr>
            <a:r>
              <a:rPr lang="en-US" altLang="en-US">
                <a:ea typeface="MS PGothic" charset="-128"/>
              </a:rPr>
              <a:t>Checkpoint</a:t>
            </a:r>
          </a:p>
        </p:txBody>
      </p:sp>
      <p:sp>
        <p:nvSpPr>
          <p:cNvPr id="23555" name="Content Placeholder 2">
            <a:extLst>
              <a:ext uri="{FF2B5EF4-FFF2-40B4-BE49-F238E27FC236}">
                <a16:creationId xmlns:a16="http://schemas.microsoft.com/office/drawing/2014/main" id="{85ACA9F9-A7C2-499B-A8AD-BCA54942C668}"/>
              </a:ext>
            </a:extLst>
          </p:cNvPr>
          <p:cNvSpPr>
            <a:spLocks noGrp="1"/>
          </p:cNvSpPr>
          <p:nvPr>
            <p:ph idx="1"/>
          </p:nvPr>
        </p:nvSpPr>
        <p:spPr>
          <a:xfrm>
            <a:off x="4267200" y="915533"/>
            <a:ext cx="4409924" cy="5181600"/>
          </a:xfrm>
        </p:spPr>
        <p:txBody>
          <a:bodyPr/>
          <a:lstStyle/>
          <a:p>
            <a:pPr>
              <a:defRPr/>
            </a:pPr>
            <a:r>
              <a:rPr lang="en-US" altLang="en-US" dirty="0"/>
              <a:t>Would you want to work in a major game studio?</a:t>
            </a:r>
          </a:p>
          <a:p>
            <a:pPr lvl="1">
              <a:defRPr/>
            </a:pPr>
            <a:r>
              <a:rPr lang="en-US" altLang="en-US" dirty="0"/>
              <a:t>If so, which one, and why?</a:t>
            </a:r>
          </a:p>
          <a:p>
            <a:pPr>
              <a:defRPr/>
            </a:pPr>
            <a:r>
              <a:rPr lang="en-US" altLang="en-US" dirty="0"/>
              <a:t>Would you want to work in an indie game studio?</a:t>
            </a:r>
          </a:p>
          <a:p>
            <a:pPr>
              <a:defRPr/>
            </a:pPr>
            <a:r>
              <a:rPr lang="en-US" altLang="en-US" dirty="0"/>
              <a:t>Would you want to become an indie developer?</a:t>
            </a:r>
          </a:p>
        </p:txBody>
      </p:sp>
      <p:sp>
        <p:nvSpPr>
          <p:cNvPr id="25604" name="Slide Number Placeholder 3">
            <a:extLst>
              <a:ext uri="{FF2B5EF4-FFF2-40B4-BE49-F238E27FC236}">
                <a16:creationId xmlns:a16="http://schemas.microsoft.com/office/drawing/2014/main" id="{6B882FDC-7BEC-44ED-AFE7-38ABF968ED2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F66F5EBC-C14D-4A5A-AD2D-C32EEC03DD52}" type="slidenum">
              <a:rPr kumimoji="0" lang="en-US" altLang="en-US" sz="1200" b="0" smtClean="0"/>
              <a:pPr>
                <a:spcBef>
                  <a:spcPct val="50000"/>
                </a:spcBef>
                <a:buClrTx/>
                <a:buSzTx/>
                <a:buFontTx/>
                <a:buNone/>
              </a:pPr>
              <a:t>14</a:t>
            </a:fld>
            <a:endParaRPr kumimoji="0" lang="en-US" altLang="en-US" sz="1200" b="0"/>
          </a:p>
        </p:txBody>
      </p:sp>
      <p:pic>
        <p:nvPicPr>
          <p:cNvPr id="1026" name="Picture 2" descr="Top 10 Mismatched Movie Fights - YouTube">
            <a:extLst>
              <a:ext uri="{FF2B5EF4-FFF2-40B4-BE49-F238E27FC236}">
                <a16:creationId xmlns:a16="http://schemas.microsoft.com/office/drawing/2014/main" id="{36DB9A81-AE67-4A15-8044-3048CA475D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2357437"/>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B407F9-09E9-46B1-933D-EEF544DFE659}"/>
              </a:ext>
            </a:extLst>
          </p:cNvPr>
          <p:cNvSpPr txBox="1"/>
          <p:nvPr/>
        </p:nvSpPr>
        <p:spPr>
          <a:xfrm>
            <a:off x="2590800" y="2971800"/>
            <a:ext cx="1340432" cy="338554"/>
          </a:xfrm>
          <a:prstGeom prst="rect">
            <a:avLst/>
          </a:prstGeom>
          <a:solidFill>
            <a:schemeClr val="bg1"/>
          </a:solidFill>
        </p:spPr>
        <p:txBody>
          <a:bodyPr wrap="none" rtlCol="0">
            <a:spAutoFit/>
          </a:bodyPr>
          <a:lstStyle/>
          <a:p>
            <a:r>
              <a:rPr lang="en-US" sz="1600" dirty="0"/>
              <a:t>AAA Studio</a:t>
            </a:r>
          </a:p>
        </p:txBody>
      </p:sp>
      <p:sp>
        <p:nvSpPr>
          <p:cNvPr id="8" name="TextBox 7">
            <a:extLst>
              <a:ext uri="{FF2B5EF4-FFF2-40B4-BE49-F238E27FC236}">
                <a16:creationId xmlns:a16="http://schemas.microsoft.com/office/drawing/2014/main" id="{79087DDA-2796-4CA9-9946-0F1D00523CD4}"/>
              </a:ext>
            </a:extLst>
          </p:cNvPr>
          <p:cNvSpPr txBox="1"/>
          <p:nvPr/>
        </p:nvSpPr>
        <p:spPr>
          <a:xfrm>
            <a:off x="1219200" y="4038600"/>
            <a:ext cx="707245" cy="338554"/>
          </a:xfrm>
          <a:prstGeom prst="rect">
            <a:avLst/>
          </a:prstGeom>
          <a:solidFill>
            <a:schemeClr val="bg1"/>
          </a:solidFill>
        </p:spPr>
        <p:txBody>
          <a:bodyPr wrap="none" rtlCol="0">
            <a:spAutoFit/>
          </a:bodyPr>
          <a:lstStyle/>
          <a:p>
            <a:r>
              <a:rPr lang="en-US" sz="1600" dirty="0"/>
              <a:t>Indie</a:t>
            </a:r>
          </a:p>
        </p:txBody>
      </p:sp>
      <p:pic>
        <p:nvPicPr>
          <p:cNvPr id="4" name="Audio 3">
            <a:hlinkClick r:id="" action="ppaction://media"/>
            <a:extLst>
              <a:ext uri="{FF2B5EF4-FFF2-40B4-BE49-F238E27FC236}">
                <a16:creationId xmlns:a16="http://schemas.microsoft.com/office/drawing/2014/main" id="{9FF5D602-E758-43EC-9668-F203E55948D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500" advTm="72520">
        <p14:honeycomb/>
      </p:transition>
    </mc:Choice>
    <mc:Fallback>
      <p:transition spd="slow" advTm="725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animEffect transition="in" filter="fade">
                                      <p:cBhvr>
                                        <p:cTn id="11" dur="500"/>
                                        <p:tgtEl>
                                          <p:spTgt spid="23555">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555">
                                            <p:txEl>
                                              <p:pRg st="3" end="3"/>
                                            </p:txEl>
                                          </p:spTgt>
                                        </p:tgtEl>
                                        <p:attrNameLst>
                                          <p:attrName>style.visibility</p:attrName>
                                        </p:attrNameLst>
                                      </p:cBhvr>
                                      <p:to>
                                        <p:strVal val="visible"/>
                                      </p:to>
                                    </p:set>
                                    <p:animEffect transition="in" filter="fade">
                                      <p:cBhvr>
                                        <p:cTn id="16" dur="500"/>
                                        <p:tgtEl>
                                          <p:spTgt spid="235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6449E-75C1-482C-B150-2AF14891836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262A3BF-F416-4EDD-92CC-24B2C1D37D3B}"/>
              </a:ext>
            </a:extLst>
          </p:cNvPr>
          <p:cNvSpPr>
            <a:spLocks noGrp="1"/>
          </p:cNvSpPr>
          <p:nvPr>
            <p:ph idx="1"/>
          </p:nvPr>
        </p:nvSpPr>
        <p:spPr/>
        <p:txBody>
          <a:bodyPr/>
          <a:lstStyle/>
          <a:p>
            <a:r>
              <a:rPr lang="en-US" dirty="0"/>
              <a:t>You should have a better understanding of:</a:t>
            </a:r>
          </a:p>
          <a:p>
            <a:pPr lvl="1"/>
            <a:r>
              <a:rPr lang="en-US" dirty="0"/>
              <a:t>Game publishers</a:t>
            </a:r>
          </a:p>
          <a:p>
            <a:pPr lvl="1"/>
            <a:r>
              <a:rPr lang="en-US" dirty="0"/>
              <a:t>Game studios</a:t>
            </a:r>
          </a:p>
          <a:p>
            <a:pPr lvl="1"/>
            <a:r>
              <a:rPr lang="en-US" dirty="0"/>
              <a:t>Indie game development</a:t>
            </a:r>
          </a:p>
        </p:txBody>
      </p:sp>
      <p:sp>
        <p:nvSpPr>
          <p:cNvPr id="4" name="Slide Number Placeholder 3">
            <a:extLst>
              <a:ext uri="{FF2B5EF4-FFF2-40B4-BE49-F238E27FC236}">
                <a16:creationId xmlns:a16="http://schemas.microsoft.com/office/drawing/2014/main" id="{C906BD8D-B936-4CCA-A282-3868F274E21E}"/>
              </a:ext>
            </a:extLst>
          </p:cNvPr>
          <p:cNvSpPr>
            <a:spLocks noGrp="1"/>
          </p:cNvSpPr>
          <p:nvPr>
            <p:ph type="sldNum" sz="quarter" idx="10"/>
          </p:nvPr>
        </p:nvSpPr>
        <p:spPr/>
        <p:txBody>
          <a:bodyPr/>
          <a:lstStyle/>
          <a:p>
            <a:pPr>
              <a:defRPr/>
            </a:pPr>
            <a:r>
              <a:rPr lang="en-US" altLang="en-US"/>
              <a:t>Slide </a:t>
            </a:r>
            <a:fld id="{EA2DB9BB-A5E1-4D3B-BAEC-09F7B0CD4D3D}" type="slidenum">
              <a:rPr lang="en-US" altLang="en-US" smtClean="0"/>
              <a:pPr>
                <a:defRPr/>
              </a:pPr>
              <a:t>15</a:t>
            </a:fld>
            <a:endParaRPr lang="en-US" altLang="en-US"/>
          </a:p>
        </p:txBody>
      </p:sp>
      <p:pic>
        <p:nvPicPr>
          <p:cNvPr id="5" name="Picture 9" descr="work meme Memes &amp; GIFs - Imgflip">
            <a:extLst>
              <a:ext uri="{FF2B5EF4-FFF2-40B4-BE49-F238E27FC236}">
                <a16:creationId xmlns:a16="http://schemas.microsoft.com/office/drawing/2014/main" id="{1747BF41-8ECD-4CDE-B674-FE0C858EE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9581" y="2209800"/>
            <a:ext cx="3092038" cy="3283744"/>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E457A53B-9FE2-4A52-8CEC-61C5F56162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654708597"/>
      </p:ext>
    </p:extLst>
  </p:cSld>
  <p:clrMapOvr>
    <a:masterClrMapping/>
  </p:clrMapOvr>
  <mc:AlternateContent xmlns:mc="http://schemas.openxmlformats.org/markup-compatibility/2006">
    <mc:Choice xmlns:p14="http://schemas.microsoft.com/office/powerpoint/2010/main" Requires="p14">
      <p:transition spd="slow" p14:dur="1400" advTm="24751">
        <p14:ripple/>
      </p:transition>
    </mc:Choice>
    <mc:Fallback>
      <p:transition spd="slow" advTm="2475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7" descr="How To Find Reputable And Trustworthy Game Publishers? - Spigo">
            <a:extLst>
              <a:ext uri="{FF2B5EF4-FFF2-40B4-BE49-F238E27FC236}">
                <a16:creationId xmlns:a16="http://schemas.microsoft.com/office/drawing/2014/main" id="{D16161F4-D77A-40FF-8632-F7FBCBD08F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089025"/>
            <a:ext cx="826452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a:extLst>
              <a:ext uri="{FF2B5EF4-FFF2-40B4-BE49-F238E27FC236}">
                <a16:creationId xmlns:a16="http://schemas.microsoft.com/office/drawing/2014/main" id="{C1F55EC8-5DB2-43C1-90CA-5865DBB601F7}"/>
              </a:ext>
            </a:extLst>
          </p:cNvPr>
          <p:cNvSpPr>
            <a:spLocks noGrp="1"/>
          </p:cNvSpPr>
          <p:nvPr>
            <p:ph type="title"/>
          </p:nvPr>
        </p:nvSpPr>
        <p:spPr>
          <a:xfrm>
            <a:off x="152400" y="5494338"/>
            <a:ext cx="7772400" cy="1362075"/>
          </a:xfrm>
        </p:spPr>
        <p:txBody>
          <a:bodyPr/>
          <a:lstStyle/>
          <a:p>
            <a:pPr>
              <a:defRPr/>
            </a:pPr>
            <a:r>
              <a:rPr lang="en-US" dirty="0">
                <a:solidFill>
                  <a:srgbClr val="0033CC"/>
                </a:solidFill>
              </a:rPr>
              <a:t>Game Publishers</a:t>
            </a:r>
          </a:p>
        </p:txBody>
      </p:sp>
      <p:sp>
        <p:nvSpPr>
          <p:cNvPr id="11268" name="Slide Number Placeholder 3">
            <a:extLst>
              <a:ext uri="{FF2B5EF4-FFF2-40B4-BE49-F238E27FC236}">
                <a16:creationId xmlns:a16="http://schemas.microsoft.com/office/drawing/2014/main" id="{D0BD88A1-AD7E-4CEB-981A-50D287E20DA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ea typeface="MS PGothic" panose="020B0600070205080204" pitchFamily="34" charset="-128"/>
              </a:defRPr>
            </a:lvl1pPr>
            <a:lvl2pPr marL="742950" indent="-285750">
              <a:defRPr sz="2400">
                <a:solidFill>
                  <a:schemeClr val="tx1"/>
                </a:solidFill>
                <a:latin typeface="Verdana" panose="020B0604030504040204" pitchFamily="34" charset="0"/>
                <a:ea typeface="MS PGothic" panose="020B0600070205080204" pitchFamily="34" charset="-128"/>
              </a:defRPr>
            </a:lvl2pPr>
            <a:lvl3pPr marL="1143000" indent="-228600">
              <a:defRPr sz="2400">
                <a:solidFill>
                  <a:schemeClr val="tx1"/>
                </a:solidFill>
                <a:latin typeface="Verdana" panose="020B0604030504040204" pitchFamily="34" charset="0"/>
                <a:ea typeface="MS PGothic" panose="020B0600070205080204" pitchFamily="34" charset="-128"/>
              </a:defRPr>
            </a:lvl3pPr>
            <a:lvl4pPr marL="1600200" indent="-228600">
              <a:defRPr sz="2400">
                <a:solidFill>
                  <a:schemeClr val="tx1"/>
                </a:solidFill>
                <a:latin typeface="Verdana" panose="020B0604030504040204" pitchFamily="34" charset="0"/>
                <a:ea typeface="MS PGothic" panose="020B0600070205080204" pitchFamily="34" charset="-128"/>
              </a:defRPr>
            </a:lvl4pPr>
            <a:lvl5pPr marL="2057400" indent="-22860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r>
              <a:rPr lang="en-US" altLang="en-US" sz="1200">
                <a:latin typeface="Arial" panose="020B0604020202020204" pitchFamily="34" charset="0"/>
              </a:rPr>
              <a:t>Slide </a:t>
            </a:r>
            <a:fld id="{28FE6970-EFEF-4391-A2A9-A2A743897C15}" type="slidenum">
              <a:rPr lang="en-US" altLang="en-US" sz="1200" smtClean="0">
                <a:latin typeface="Arial" panose="020B0604020202020204" pitchFamily="34" charset="0"/>
              </a:rPr>
              <a:pPr/>
              <a:t>2</a:t>
            </a:fld>
            <a:endParaRPr lang="en-US" altLang="en-US" sz="120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9AD68057-C539-4A42-8999-DBA36ED44E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6542">
        <p:fade/>
      </p:transition>
    </mc:Choice>
    <mc:Fallback>
      <p:transition spd="med" advTm="165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2B53-8834-4E2B-B9BE-7F697A7C9B4E}"/>
              </a:ext>
            </a:extLst>
          </p:cNvPr>
          <p:cNvSpPr>
            <a:spLocks noGrp="1"/>
          </p:cNvSpPr>
          <p:nvPr>
            <p:ph type="title"/>
          </p:nvPr>
        </p:nvSpPr>
        <p:spPr/>
        <p:txBody>
          <a:bodyPr/>
          <a:lstStyle/>
          <a:p>
            <a:pPr>
              <a:defRPr/>
            </a:pPr>
            <a:r>
              <a:rPr lang="en-US" altLang="en-US" dirty="0">
                <a:ea typeface="MS PGothic" charset="-128"/>
              </a:rPr>
              <a:t>Game Publisher</a:t>
            </a:r>
          </a:p>
        </p:txBody>
      </p:sp>
      <p:sp>
        <p:nvSpPr>
          <p:cNvPr id="12291" name="Content Placeholder 2">
            <a:extLst>
              <a:ext uri="{FF2B5EF4-FFF2-40B4-BE49-F238E27FC236}">
                <a16:creationId xmlns:a16="http://schemas.microsoft.com/office/drawing/2014/main" id="{1FF76CEC-8F71-4838-A762-DC896F68C592}"/>
              </a:ext>
            </a:extLst>
          </p:cNvPr>
          <p:cNvSpPr>
            <a:spLocks noGrp="1" noChangeArrowheads="1"/>
          </p:cNvSpPr>
          <p:nvPr>
            <p:ph idx="1"/>
          </p:nvPr>
        </p:nvSpPr>
        <p:spPr/>
        <p:txBody>
          <a:bodyPr/>
          <a:lstStyle/>
          <a:p>
            <a:r>
              <a:rPr lang="en-US" altLang="en-US" dirty="0"/>
              <a:t>Company that publishes the games</a:t>
            </a:r>
          </a:p>
          <a:p>
            <a:pPr lvl="1"/>
            <a:r>
              <a:rPr lang="en-US" altLang="en-US" dirty="0"/>
              <a:t>Games may be developed by internal staff or studios</a:t>
            </a:r>
          </a:p>
          <a:p>
            <a:pPr lvl="1"/>
            <a:r>
              <a:rPr lang="en-US" altLang="en-US" dirty="0"/>
              <a:t>Publishers may commission external studios or developers to build a game</a:t>
            </a:r>
          </a:p>
          <a:p>
            <a:pPr lvl="1"/>
            <a:r>
              <a:rPr lang="en-US" altLang="en-US" dirty="0"/>
              <a:t>Games may be developed by external game studios or developers</a:t>
            </a:r>
          </a:p>
          <a:p>
            <a:pPr lvl="2"/>
            <a:r>
              <a:rPr lang="en-US" altLang="en-US" dirty="0"/>
              <a:t>Approach publishers to publish</a:t>
            </a:r>
          </a:p>
          <a:p>
            <a:pPr marL="1371600" lvl="3" indent="0">
              <a:buFont typeface="Wingdings" panose="05000000000000000000" pitchFamily="2" charset="2"/>
              <a:buNone/>
            </a:pPr>
            <a:r>
              <a:rPr lang="en-US" altLang="en-US" dirty="0"/>
              <a:t>or</a:t>
            </a:r>
          </a:p>
          <a:p>
            <a:pPr lvl="2"/>
            <a:r>
              <a:rPr lang="en-US" altLang="en-US" dirty="0"/>
              <a:t>Publishers “buy” over the rights to publish</a:t>
            </a:r>
          </a:p>
          <a:p>
            <a:pPr lvl="1"/>
            <a:endParaRPr lang="en-US" altLang="en-US" dirty="0"/>
          </a:p>
        </p:txBody>
      </p:sp>
      <p:sp>
        <p:nvSpPr>
          <p:cNvPr id="12292" name="Slide Number Placeholder 3">
            <a:extLst>
              <a:ext uri="{FF2B5EF4-FFF2-40B4-BE49-F238E27FC236}">
                <a16:creationId xmlns:a16="http://schemas.microsoft.com/office/drawing/2014/main" id="{E41CB4C5-1C48-4D41-9B0A-6E4D0344D5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4AA163AC-0563-4B2E-B394-4C26E9F4F434}" type="slidenum">
              <a:rPr kumimoji="0" lang="en-US" altLang="en-US" sz="1200" b="0" smtClean="0"/>
              <a:pPr>
                <a:spcBef>
                  <a:spcPct val="50000"/>
                </a:spcBef>
                <a:buClrTx/>
                <a:buSzTx/>
                <a:buFontTx/>
                <a:buNone/>
              </a:pPr>
              <a:t>3</a:t>
            </a:fld>
            <a:endParaRPr kumimoji="0" lang="en-US" altLang="en-US" sz="1200" b="0"/>
          </a:p>
        </p:txBody>
      </p:sp>
      <p:pic>
        <p:nvPicPr>
          <p:cNvPr id="4" name="Audio 3">
            <a:hlinkClick r:id="" action="ppaction://media"/>
            <a:extLst>
              <a:ext uri="{FF2B5EF4-FFF2-40B4-BE49-F238E27FC236}">
                <a16:creationId xmlns:a16="http://schemas.microsoft.com/office/drawing/2014/main" id="{1C346371-D2F3-499B-ABE3-A65A1361F930}"/>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p:transition spd="slow" advTm="3423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animEffect transition="in" filter="fade">
                                      <p:cBhvr>
                                        <p:cTn id="11" dur="500"/>
                                        <p:tgtEl>
                                          <p:spTgt spid="12291">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2291">
                                            <p:txEl>
                                              <p:pRg st="2" end="2"/>
                                            </p:txEl>
                                          </p:spTgt>
                                        </p:tgtEl>
                                        <p:attrNameLst>
                                          <p:attrName>style.visibility</p:attrName>
                                        </p:attrNameLst>
                                      </p:cBhvr>
                                      <p:to>
                                        <p:strVal val="visible"/>
                                      </p:to>
                                    </p:set>
                                    <p:animEffect transition="in" filter="fade">
                                      <p:cBhvr>
                                        <p:cTn id="14" dur="500"/>
                                        <p:tgtEl>
                                          <p:spTgt spid="12291">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animEffect transition="in" filter="fade">
                                      <p:cBhvr>
                                        <p:cTn id="19" dur="500"/>
                                        <p:tgtEl>
                                          <p:spTgt spid="12291">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2291">
                                            <p:txEl>
                                              <p:pRg st="4" end="4"/>
                                            </p:txEl>
                                          </p:spTgt>
                                        </p:tgtEl>
                                        <p:attrNameLst>
                                          <p:attrName>style.visibility</p:attrName>
                                        </p:attrNameLst>
                                      </p:cBhvr>
                                      <p:to>
                                        <p:strVal val="visible"/>
                                      </p:to>
                                    </p:set>
                                    <p:animEffect transition="in" filter="fade">
                                      <p:cBhvr>
                                        <p:cTn id="22" dur="500"/>
                                        <p:tgtEl>
                                          <p:spTgt spid="12291">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291">
                                            <p:txEl>
                                              <p:pRg st="5" end="5"/>
                                            </p:txEl>
                                          </p:spTgt>
                                        </p:tgtEl>
                                        <p:attrNameLst>
                                          <p:attrName>style.visibility</p:attrName>
                                        </p:attrNameLst>
                                      </p:cBhvr>
                                      <p:to>
                                        <p:strVal val="visible"/>
                                      </p:to>
                                    </p:set>
                                    <p:animEffect transition="in" filter="fade">
                                      <p:cBhvr>
                                        <p:cTn id="25" dur="500"/>
                                        <p:tgtEl>
                                          <p:spTgt spid="12291">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291">
                                            <p:txEl>
                                              <p:pRg st="6" end="6"/>
                                            </p:txEl>
                                          </p:spTgt>
                                        </p:tgtEl>
                                        <p:attrNameLst>
                                          <p:attrName>style.visibility</p:attrName>
                                        </p:attrNameLst>
                                      </p:cBhvr>
                                      <p:to>
                                        <p:strVal val="visible"/>
                                      </p:to>
                                    </p:set>
                                    <p:animEffect transition="in" filter="fade">
                                      <p:cBhvr>
                                        <p:cTn id="28"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9536-A5A9-4448-B2DA-2D1027FA7A32}"/>
              </a:ext>
            </a:extLst>
          </p:cNvPr>
          <p:cNvSpPr>
            <a:spLocks noGrp="1"/>
          </p:cNvSpPr>
          <p:nvPr>
            <p:ph type="title"/>
          </p:nvPr>
        </p:nvSpPr>
        <p:spPr/>
        <p:txBody>
          <a:bodyPr/>
          <a:lstStyle/>
          <a:p>
            <a:pPr>
              <a:defRPr/>
            </a:pPr>
            <a:r>
              <a:rPr lang="en-US" altLang="en-US" dirty="0">
                <a:ea typeface="MS PGothic" charset="-128"/>
              </a:rPr>
              <a:t>Responsibilities</a:t>
            </a:r>
          </a:p>
        </p:txBody>
      </p:sp>
      <p:sp>
        <p:nvSpPr>
          <p:cNvPr id="3" name="Content Placeholder 2">
            <a:extLst>
              <a:ext uri="{FF2B5EF4-FFF2-40B4-BE49-F238E27FC236}">
                <a16:creationId xmlns:a16="http://schemas.microsoft.com/office/drawing/2014/main" id="{971FE138-5786-40CA-8952-208BC0F12C5B}"/>
              </a:ext>
            </a:extLst>
          </p:cNvPr>
          <p:cNvSpPr>
            <a:spLocks noGrp="1"/>
          </p:cNvSpPr>
          <p:nvPr>
            <p:ph idx="1"/>
          </p:nvPr>
        </p:nvSpPr>
        <p:spPr>
          <a:xfrm>
            <a:off x="381000" y="1066800"/>
            <a:ext cx="8077200" cy="5181600"/>
          </a:xfrm>
        </p:spPr>
        <p:txBody>
          <a:bodyPr>
            <a:normAutofit fontScale="92500" lnSpcReduction="10000"/>
          </a:bodyPr>
          <a:lstStyle/>
          <a:p>
            <a:pPr>
              <a:buFont typeface="Wingdings" charset="0"/>
              <a:buChar char="§"/>
              <a:defRPr/>
            </a:pPr>
            <a:r>
              <a:rPr lang="en-US" dirty="0">
                <a:ea typeface="ＭＳ Ｐゴシック" charset="0"/>
                <a:cs typeface="ＭＳ Ｐゴシック" charset="0"/>
              </a:rPr>
              <a:t>Finances the game</a:t>
            </a:r>
          </a:p>
          <a:p>
            <a:pPr lvl="1">
              <a:buFont typeface="Wingdings" charset="0"/>
              <a:buChar char="§"/>
              <a:defRPr/>
            </a:pPr>
            <a:r>
              <a:rPr lang="en-US" dirty="0">
                <a:ea typeface="ＭＳ Ｐゴシック" charset="0"/>
              </a:rPr>
              <a:t>Answerable to shareholders</a:t>
            </a:r>
          </a:p>
          <a:p>
            <a:pPr>
              <a:buFont typeface="Wingdings" charset="0"/>
              <a:buChar char="§"/>
              <a:defRPr/>
            </a:pPr>
            <a:r>
              <a:rPr lang="en-US" dirty="0">
                <a:ea typeface="ＭＳ Ｐゴシック" charset="0"/>
                <a:cs typeface="ＭＳ Ｐゴシック" charset="0"/>
              </a:rPr>
              <a:t>Charts game development direction</a:t>
            </a:r>
          </a:p>
          <a:p>
            <a:pPr>
              <a:buFont typeface="Wingdings" charset="0"/>
              <a:buChar char="§"/>
              <a:defRPr/>
            </a:pPr>
            <a:r>
              <a:rPr lang="en-US" dirty="0">
                <a:ea typeface="ＭＳ Ｐゴシック" charset="0"/>
                <a:cs typeface="ＭＳ Ｐゴシック" charset="0"/>
              </a:rPr>
              <a:t>Involved in risk management</a:t>
            </a:r>
          </a:p>
          <a:p>
            <a:pPr>
              <a:buFont typeface="Wingdings" charset="0"/>
              <a:buChar char="§"/>
              <a:defRPr/>
            </a:pPr>
            <a:r>
              <a:rPr lang="en-US" dirty="0">
                <a:ea typeface="ＭＳ Ｐゴシック" charset="0"/>
                <a:cs typeface="ＭＳ Ｐゴシック" charset="0"/>
              </a:rPr>
              <a:t>Helps to distribute resources</a:t>
            </a:r>
          </a:p>
          <a:p>
            <a:pPr>
              <a:buFont typeface="Wingdings" charset="0"/>
              <a:buChar char="§"/>
              <a:defRPr/>
            </a:pPr>
            <a:r>
              <a:rPr lang="en-US" dirty="0">
                <a:ea typeface="ＭＳ Ｐゴシック" charset="0"/>
                <a:cs typeface="ＭＳ Ｐゴシック" charset="0"/>
              </a:rPr>
              <a:t>Pays for licenses involved in development</a:t>
            </a:r>
          </a:p>
          <a:p>
            <a:pPr>
              <a:buFont typeface="Wingdings" charset="0"/>
              <a:buChar char="§"/>
              <a:defRPr/>
            </a:pPr>
            <a:r>
              <a:rPr lang="en-US" dirty="0">
                <a:ea typeface="ＭＳ Ｐゴシック" charset="0"/>
                <a:cs typeface="ＭＳ Ｐゴシック" charset="0"/>
              </a:rPr>
              <a:t>Often involved in quality assurance testing</a:t>
            </a:r>
          </a:p>
          <a:p>
            <a:pPr>
              <a:buFont typeface="Wingdings" charset="0"/>
              <a:buChar char="§"/>
              <a:defRPr/>
            </a:pPr>
            <a:r>
              <a:rPr lang="en-US" dirty="0">
                <a:ea typeface="ＭＳ Ｐゴシック" charset="0"/>
                <a:cs typeface="ＭＳ Ｐゴシック" charset="0"/>
              </a:rPr>
              <a:t>Markets to players</a:t>
            </a:r>
          </a:p>
          <a:p>
            <a:pPr>
              <a:buFont typeface="Wingdings" charset="0"/>
              <a:buChar char="§"/>
              <a:defRPr/>
            </a:pPr>
            <a:r>
              <a:rPr lang="en-US" dirty="0">
                <a:ea typeface="ＭＳ Ｐゴシック" charset="0"/>
                <a:cs typeface="ＭＳ Ｐゴシック" charset="0"/>
              </a:rPr>
              <a:t>Sells to players</a:t>
            </a:r>
          </a:p>
          <a:p>
            <a:pPr>
              <a:buFont typeface="Wingdings" charset="0"/>
              <a:buChar char="§"/>
              <a:defRPr/>
            </a:pPr>
            <a:r>
              <a:rPr lang="en-US" dirty="0">
                <a:ea typeface="ＭＳ Ｐゴシック" charset="0"/>
                <a:cs typeface="ＭＳ Ｐゴシック" charset="0"/>
              </a:rPr>
              <a:t>Manufactures game media</a:t>
            </a:r>
          </a:p>
          <a:p>
            <a:pPr>
              <a:buFont typeface="Wingdings" charset="0"/>
              <a:buChar char="§"/>
              <a:defRPr/>
            </a:pPr>
            <a:endParaRPr lang="en-US" dirty="0">
              <a:ea typeface="ＭＳ Ｐゴシック" charset="0"/>
              <a:cs typeface="ＭＳ Ｐゴシック" charset="0"/>
            </a:endParaRPr>
          </a:p>
        </p:txBody>
      </p:sp>
      <p:sp>
        <p:nvSpPr>
          <p:cNvPr id="13316" name="Slide Number Placeholder 3">
            <a:extLst>
              <a:ext uri="{FF2B5EF4-FFF2-40B4-BE49-F238E27FC236}">
                <a16:creationId xmlns:a16="http://schemas.microsoft.com/office/drawing/2014/main" id="{95F5C13D-5117-438B-8D8A-B8787772FD4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EDB65457-A7E2-4F84-BAF7-C8CB1AC0DB45}" type="slidenum">
              <a:rPr kumimoji="0" lang="en-US" altLang="en-US" sz="1200" b="0" smtClean="0"/>
              <a:pPr>
                <a:spcBef>
                  <a:spcPct val="50000"/>
                </a:spcBef>
                <a:buClrTx/>
                <a:buSzTx/>
                <a:buFontTx/>
                <a:buNone/>
              </a:pPr>
              <a:t>4</a:t>
            </a:fld>
            <a:endParaRPr kumimoji="0" lang="en-US" altLang="en-US" sz="1200" b="0"/>
          </a:p>
        </p:txBody>
      </p:sp>
      <p:pic>
        <p:nvPicPr>
          <p:cNvPr id="13317" name="Picture 4">
            <a:extLst>
              <a:ext uri="{FF2B5EF4-FFF2-40B4-BE49-F238E27FC236}">
                <a16:creationId xmlns:a16="http://schemas.microsoft.com/office/drawing/2014/main" id="{F4AB1C50-B0C9-487A-9E35-E618138B869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52676" y="1371600"/>
            <a:ext cx="237331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Audio 7">
            <a:hlinkClick r:id="" action="ppaction://media"/>
            <a:extLst>
              <a:ext uri="{FF2B5EF4-FFF2-40B4-BE49-F238E27FC236}">
                <a16:creationId xmlns:a16="http://schemas.microsoft.com/office/drawing/2014/main" id="{0363AE72-18B6-43AB-8A37-8244D81EDF3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p:transition spd="slow" advTm="7359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A3CC-ADA7-4B1B-AC5A-DE386639010E}"/>
              </a:ext>
            </a:extLst>
          </p:cNvPr>
          <p:cNvSpPr>
            <a:spLocks noGrp="1"/>
          </p:cNvSpPr>
          <p:nvPr>
            <p:ph type="title"/>
          </p:nvPr>
        </p:nvSpPr>
        <p:spPr/>
        <p:txBody>
          <a:bodyPr/>
          <a:lstStyle/>
          <a:p>
            <a:pPr>
              <a:defRPr/>
            </a:pPr>
            <a:r>
              <a:rPr lang="en-US" dirty="0"/>
              <a:t>Financing Options</a:t>
            </a:r>
          </a:p>
        </p:txBody>
      </p:sp>
      <p:sp>
        <p:nvSpPr>
          <p:cNvPr id="14339" name="Content Placeholder 2">
            <a:extLst>
              <a:ext uri="{FF2B5EF4-FFF2-40B4-BE49-F238E27FC236}">
                <a16:creationId xmlns:a16="http://schemas.microsoft.com/office/drawing/2014/main" id="{03970E94-9D2D-4468-9795-3F0A92F101F8}"/>
              </a:ext>
            </a:extLst>
          </p:cNvPr>
          <p:cNvSpPr>
            <a:spLocks noGrp="1" noChangeArrowheads="1"/>
          </p:cNvSpPr>
          <p:nvPr>
            <p:ph idx="1"/>
          </p:nvPr>
        </p:nvSpPr>
        <p:spPr/>
        <p:txBody>
          <a:bodyPr/>
          <a:lstStyle/>
          <a:p>
            <a:r>
              <a:rPr lang="en-US" altLang="en-US" dirty="0"/>
              <a:t>Publisher’s decision to fund (full or partial)</a:t>
            </a:r>
          </a:p>
          <a:p>
            <a:pPr lvl="1"/>
            <a:r>
              <a:rPr lang="en-US" altLang="en-US" dirty="0"/>
              <a:t>Reputation of developer or game studio</a:t>
            </a:r>
          </a:p>
          <a:p>
            <a:pPr lvl="1"/>
            <a:r>
              <a:rPr lang="en-US" altLang="en-US" dirty="0"/>
              <a:t>Current state of game / prototype</a:t>
            </a:r>
          </a:p>
          <a:p>
            <a:pPr lvl="1"/>
            <a:r>
              <a:rPr lang="en-US" altLang="en-US" dirty="0"/>
              <a:t>Potential return on investment</a:t>
            </a:r>
          </a:p>
          <a:p>
            <a:r>
              <a:rPr lang="en-US" altLang="en-US" dirty="0"/>
              <a:t>Retain partial or full control of IP rights</a:t>
            </a:r>
          </a:p>
          <a:p>
            <a:r>
              <a:rPr lang="en-US" altLang="en-US" dirty="0"/>
              <a:t>Game studios may seek other forms of funding</a:t>
            </a:r>
          </a:p>
          <a:p>
            <a:pPr lvl="1"/>
            <a:r>
              <a:rPr lang="en-US" altLang="en-US" dirty="0"/>
              <a:t>self-funding, crowd-sourcing, venture capital, bootstrapping</a:t>
            </a:r>
          </a:p>
          <a:p>
            <a:pPr lvl="1"/>
            <a:endParaRPr lang="en-US" altLang="en-US" dirty="0"/>
          </a:p>
        </p:txBody>
      </p:sp>
      <p:sp>
        <p:nvSpPr>
          <p:cNvPr id="14340" name="Slide Number Placeholder 3">
            <a:extLst>
              <a:ext uri="{FF2B5EF4-FFF2-40B4-BE49-F238E27FC236}">
                <a16:creationId xmlns:a16="http://schemas.microsoft.com/office/drawing/2014/main" id="{D985A860-1FFE-4F6E-A811-25C2ABF796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AC381966-485E-412D-BCEB-C6902ED1831A}" type="slidenum">
              <a:rPr kumimoji="0" lang="en-US" altLang="en-US" sz="1200" b="0" smtClean="0">
                <a:latin typeface="Arial" panose="020B0604020202020204" pitchFamily="34" charset="0"/>
              </a:rPr>
              <a:pPr>
                <a:spcBef>
                  <a:spcPct val="50000"/>
                </a:spcBef>
                <a:buClrTx/>
                <a:buSzTx/>
                <a:buFontTx/>
                <a:buNone/>
              </a:pPr>
              <a:t>5</a:t>
            </a:fld>
            <a:endParaRPr kumimoji="0" lang="en-US" altLang="en-US" sz="1200" b="0">
              <a:latin typeface="Arial" panose="020B0604020202020204" pitchFamily="34" charset="0"/>
            </a:endParaRPr>
          </a:p>
        </p:txBody>
      </p:sp>
      <p:pic>
        <p:nvPicPr>
          <p:cNvPr id="5" name="Audio 4">
            <a:hlinkClick r:id="" action="ppaction://media"/>
            <a:extLst>
              <a:ext uri="{FF2B5EF4-FFF2-40B4-BE49-F238E27FC236}">
                <a16:creationId xmlns:a16="http://schemas.microsoft.com/office/drawing/2014/main" id="{241D3832-D921-40C9-8A8E-F87D7D9F445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34723">
        <p15:prstTrans prst="prestige"/>
      </p:transition>
    </mc:Choice>
    <mc:Fallback>
      <p:transition spd="slow" advTm="1347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339">
                                            <p:txEl>
                                              <p:pRg st="1" end="1"/>
                                            </p:txEl>
                                          </p:spTgt>
                                        </p:tgtEl>
                                        <p:attrNameLst>
                                          <p:attrName>style.visibility</p:attrName>
                                        </p:attrNameLst>
                                      </p:cBhvr>
                                      <p:to>
                                        <p:strVal val="visible"/>
                                      </p:to>
                                    </p:set>
                                    <p:animEffect transition="in" filter="fade">
                                      <p:cBhvr>
                                        <p:cTn id="11" dur="500"/>
                                        <p:tgtEl>
                                          <p:spTgt spid="1433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339">
                                            <p:txEl>
                                              <p:pRg st="2" end="2"/>
                                            </p:txEl>
                                          </p:spTgt>
                                        </p:tgtEl>
                                        <p:attrNameLst>
                                          <p:attrName>style.visibility</p:attrName>
                                        </p:attrNameLst>
                                      </p:cBhvr>
                                      <p:to>
                                        <p:strVal val="visible"/>
                                      </p:to>
                                    </p:set>
                                    <p:animEffect transition="in" filter="fade">
                                      <p:cBhvr>
                                        <p:cTn id="16" dur="500"/>
                                        <p:tgtEl>
                                          <p:spTgt spid="1433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339">
                                            <p:txEl>
                                              <p:pRg st="3" end="3"/>
                                            </p:txEl>
                                          </p:spTgt>
                                        </p:tgtEl>
                                        <p:attrNameLst>
                                          <p:attrName>style.visibility</p:attrName>
                                        </p:attrNameLst>
                                      </p:cBhvr>
                                      <p:to>
                                        <p:strVal val="visible"/>
                                      </p:to>
                                    </p:set>
                                    <p:animEffect transition="in" filter="fade">
                                      <p:cBhvr>
                                        <p:cTn id="21" dur="500"/>
                                        <p:tgtEl>
                                          <p:spTgt spid="1433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339">
                                            <p:txEl>
                                              <p:pRg st="4" end="4"/>
                                            </p:txEl>
                                          </p:spTgt>
                                        </p:tgtEl>
                                        <p:attrNameLst>
                                          <p:attrName>style.visibility</p:attrName>
                                        </p:attrNameLst>
                                      </p:cBhvr>
                                      <p:to>
                                        <p:strVal val="visible"/>
                                      </p:to>
                                    </p:set>
                                    <p:animEffect transition="in" filter="fade">
                                      <p:cBhvr>
                                        <p:cTn id="26" dur="500"/>
                                        <p:tgtEl>
                                          <p:spTgt spid="1433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339">
                                            <p:txEl>
                                              <p:pRg st="5" end="5"/>
                                            </p:txEl>
                                          </p:spTgt>
                                        </p:tgtEl>
                                        <p:attrNameLst>
                                          <p:attrName>style.visibility</p:attrName>
                                        </p:attrNameLst>
                                      </p:cBhvr>
                                      <p:to>
                                        <p:strVal val="visible"/>
                                      </p:to>
                                    </p:set>
                                    <p:animEffect transition="in" filter="fade">
                                      <p:cBhvr>
                                        <p:cTn id="31" dur="500"/>
                                        <p:tgtEl>
                                          <p:spTgt spid="14339">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4339">
                                            <p:txEl>
                                              <p:pRg st="6" end="6"/>
                                            </p:txEl>
                                          </p:spTgt>
                                        </p:tgtEl>
                                        <p:attrNameLst>
                                          <p:attrName>style.visibility</p:attrName>
                                        </p:attrNameLst>
                                      </p:cBhvr>
                                      <p:to>
                                        <p:strVal val="visible"/>
                                      </p:to>
                                    </p:set>
                                    <p:animEffect transition="in" filter="fade">
                                      <p:cBhvr>
                                        <p:cTn id="34" dur="500"/>
                                        <p:tgtEl>
                                          <p:spTgt spid="14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EB2D-55D6-410F-8AC3-DCE1BF9D6D49}"/>
              </a:ext>
            </a:extLst>
          </p:cNvPr>
          <p:cNvSpPr>
            <a:spLocks noGrp="1"/>
          </p:cNvSpPr>
          <p:nvPr>
            <p:ph type="title"/>
          </p:nvPr>
        </p:nvSpPr>
        <p:spPr/>
        <p:txBody>
          <a:bodyPr/>
          <a:lstStyle/>
          <a:p>
            <a:pPr>
              <a:defRPr/>
            </a:pPr>
            <a:r>
              <a:rPr lang="en-US" altLang="en-US">
                <a:ea typeface="MS PGothic" charset="-128"/>
              </a:rPr>
              <a:t>Leading Game Publishers</a:t>
            </a:r>
          </a:p>
        </p:txBody>
      </p:sp>
      <p:sp>
        <p:nvSpPr>
          <p:cNvPr id="15363" name="Slide Number Placeholder 3">
            <a:extLst>
              <a:ext uri="{FF2B5EF4-FFF2-40B4-BE49-F238E27FC236}">
                <a16:creationId xmlns:a16="http://schemas.microsoft.com/office/drawing/2014/main" id="{C1A5A5DA-EC7A-4271-99AE-E6F6E1A4E80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E06FA140-87E2-4463-B7D1-02708C8525B5}" type="slidenum">
              <a:rPr kumimoji="0" lang="en-US" altLang="en-US" sz="1200" b="0" smtClean="0"/>
              <a:pPr>
                <a:spcBef>
                  <a:spcPct val="50000"/>
                </a:spcBef>
                <a:buClrTx/>
                <a:buSzTx/>
                <a:buFontTx/>
                <a:buNone/>
              </a:pPr>
              <a:t>6</a:t>
            </a:fld>
            <a:endParaRPr kumimoji="0" lang="en-US" altLang="en-US" sz="1200" b="0"/>
          </a:p>
        </p:txBody>
      </p:sp>
      <p:pic>
        <p:nvPicPr>
          <p:cNvPr id="15364" name="Picture 2">
            <a:extLst>
              <a:ext uri="{FF2B5EF4-FFF2-40B4-BE49-F238E27FC236}">
                <a16:creationId xmlns:a16="http://schemas.microsoft.com/office/drawing/2014/main" id="{EFCEF3BB-AC15-427F-A2CA-EFF58CA46E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2052638"/>
            <a:ext cx="3916363"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4">
            <a:extLst>
              <a:ext uri="{FF2B5EF4-FFF2-40B4-BE49-F238E27FC236}">
                <a16:creationId xmlns:a16="http://schemas.microsoft.com/office/drawing/2014/main" id="{143005E9-05D2-45A6-8DB7-6B4FFFECB5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1943100"/>
            <a:ext cx="47180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A7666D57-DF52-42D9-96E5-BF5CA659E9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cSld>
  <p:clrMapOvr>
    <a:masterClrMapping/>
  </p:clrMapOvr>
  <p:transition spd="slow" advTm="60079">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F55EC8-5DB2-43C1-90CA-5865DBB601F7}"/>
              </a:ext>
            </a:extLst>
          </p:cNvPr>
          <p:cNvSpPr>
            <a:spLocks noGrp="1"/>
          </p:cNvSpPr>
          <p:nvPr>
            <p:ph type="title"/>
          </p:nvPr>
        </p:nvSpPr>
        <p:spPr>
          <a:xfrm>
            <a:off x="152400" y="5494338"/>
            <a:ext cx="7772400" cy="1362075"/>
          </a:xfrm>
        </p:spPr>
        <p:txBody>
          <a:bodyPr/>
          <a:lstStyle/>
          <a:p>
            <a:pPr>
              <a:defRPr/>
            </a:pPr>
            <a:r>
              <a:rPr lang="en-US" dirty="0">
                <a:solidFill>
                  <a:srgbClr val="0033CC"/>
                </a:solidFill>
              </a:rPr>
              <a:t>Game Studios</a:t>
            </a:r>
          </a:p>
        </p:txBody>
      </p:sp>
      <p:sp>
        <p:nvSpPr>
          <p:cNvPr id="16387" name="Slide Number Placeholder 3">
            <a:extLst>
              <a:ext uri="{FF2B5EF4-FFF2-40B4-BE49-F238E27FC236}">
                <a16:creationId xmlns:a16="http://schemas.microsoft.com/office/drawing/2014/main" id="{DAABCE92-62E6-4795-8091-4C81A766D491}"/>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ea typeface="MS PGothic" panose="020B0600070205080204" pitchFamily="34" charset="-128"/>
              </a:defRPr>
            </a:lvl1pPr>
            <a:lvl2pPr marL="742950" indent="-285750">
              <a:defRPr sz="2400">
                <a:solidFill>
                  <a:schemeClr val="tx1"/>
                </a:solidFill>
                <a:latin typeface="Verdana" panose="020B0604030504040204" pitchFamily="34" charset="0"/>
                <a:ea typeface="MS PGothic" panose="020B0600070205080204" pitchFamily="34" charset="-128"/>
              </a:defRPr>
            </a:lvl2pPr>
            <a:lvl3pPr marL="1143000" indent="-228600">
              <a:defRPr sz="2400">
                <a:solidFill>
                  <a:schemeClr val="tx1"/>
                </a:solidFill>
                <a:latin typeface="Verdana" panose="020B0604030504040204" pitchFamily="34" charset="0"/>
                <a:ea typeface="MS PGothic" panose="020B0600070205080204" pitchFamily="34" charset="-128"/>
              </a:defRPr>
            </a:lvl3pPr>
            <a:lvl4pPr marL="1600200" indent="-228600">
              <a:defRPr sz="2400">
                <a:solidFill>
                  <a:schemeClr val="tx1"/>
                </a:solidFill>
                <a:latin typeface="Verdana" panose="020B0604030504040204" pitchFamily="34" charset="0"/>
                <a:ea typeface="MS PGothic" panose="020B0600070205080204" pitchFamily="34" charset="-128"/>
              </a:defRPr>
            </a:lvl4pPr>
            <a:lvl5pPr marL="2057400" indent="-22860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r>
              <a:rPr lang="en-US" altLang="en-US" sz="1200">
                <a:latin typeface="Arial" panose="020B0604020202020204" pitchFamily="34" charset="0"/>
              </a:rPr>
              <a:t>Slide </a:t>
            </a:r>
            <a:fld id="{CE09EAB5-0B6D-4A22-A5E6-12DDF2877EAC}" type="slidenum">
              <a:rPr lang="en-US" altLang="en-US" sz="1200" smtClean="0">
                <a:latin typeface="Arial" panose="020B0604020202020204" pitchFamily="34" charset="0"/>
              </a:rPr>
              <a:pPr/>
              <a:t>7</a:t>
            </a:fld>
            <a:endParaRPr lang="en-US" altLang="en-US" sz="1200">
              <a:latin typeface="Arial" panose="020B0604020202020204" pitchFamily="34" charset="0"/>
            </a:endParaRPr>
          </a:p>
        </p:txBody>
      </p:sp>
      <p:pic>
        <p:nvPicPr>
          <p:cNvPr id="16388" name="Picture 2" descr="Here are most of well known Video Game Studio Logos in the gaming ...">
            <a:extLst>
              <a:ext uri="{FF2B5EF4-FFF2-40B4-BE49-F238E27FC236}">
                <a16:creationId xmlns:a16="http://schemas.microsoft.com/office/drawing/2014/main" id="{DF725FD2-ED7C-4F84-A66B-3973D00D05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893763"/>
            <a:ext cx="7315200" cy="463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5AFB6460-49D9-498E-B53C-81D401F56C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15122">
        <p15:prstTrans prst="wind"/>
      </p:transition>
    </mc:Choice>
    <mc:Fallback>
      <p:transition spd="slow" advTm="1512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B92A-2121-4303-9928-017C7B9FD5B4}"/>
              </a:ext>
            </a:extLst>
          </p:cNvPr>
          <p:cNvSpPr>
            <a:spLocks noGrp="1"/>
          </p:cNvSpPr>
          <p:nvPr>
            <p:ph type="title"/>
          </p:nvPr>
        </p:nvSpPr>
        <p:spPr/>
        <p:txBody>
          <a:bodyPr/>
          <a:lstStyle/>
          <a:p>
            <a:pPr>
              <a:defRPr/>
            </a:pPr>
            <a:r>
              <a:rPr lang="en-US" altLang="en-US">
                <a:ea typeface="MS PGothic" charset="-128"/>
              </a:rPr>
              <a:t>Game Studios</a:t>
            </a:r>
          </a:p>
        </p:txBody>
      </p:sp>
      <p:sp>
        <p:nvSpPr>
          <p:cNvPr id="18435" name="Content Placeholder 2">
            <a:extLst>
              <a:ext uri="{FF2B5EF4-FFF2-40B4-BE49-F238E27FC236}">
                <a16:creationId xmlns:a16="http://schemas.microsoft.com/office/drawing/2014/main" id="{E302BA6D-AD10-49AD-B92E-B2831A3C5728}"/>
              </a:ext>
            </a:extLst>
          </p:cNvPr>
          <p:cNvSpPr>
            <a:spLocks noGrp="1" noChangeArrowheads="1"/>
          </p:cNvSpPr>
          <p:nvPr>
            <p:ph idx="1"/>
          </p:nvPr>
        </p:nvSpPr>
        <p:spPr/>
        <p:txBody>
          <a:bodyPr/>
          <a:lstStyle/>
          <a:p>
            <a:r>
              <a:rPr lang="en-US" altLang="en-US" dirty="0"/>
              <a:t>They develop games!</a:t>
            </a:r>
          </a:p>
          <a:p>
            <a:r>
              <a:rPr lang="en-US" altLang="en-US" dirty="0"/>
              <a:t>May be privately owned or owned by publishers</a:t>
            </a:r>
          </a:p>
          <a:p>
            <a:pPr lvl="1"/>
            <a:r>
              <a:rPr lang="en-US" altLang="en-US" dirty="0"/>
              <a:t>Normally have stable source of financing</a:t>
            </a:r>
          </a:p>
          <a:p>
            <a:r>
              <a:rPr lang="en-US" altLang="en-US" dirty="0"/>
              <a:t>Normally have a </a:t>
            </a:r>
            <a:r>
              <a:rPr lang="en-US" altLang="en-US" dirty="0" err="1"/>
              <a:t>specialisation</a:t>
            </a:r>
            <a:r>
              <a:rPr lang="en-US" altLang="en-US" dirty="0"/>
              <a:t> on genres</a:t>
            </a:r>
          </a:p>
          <a:p>
            <a:r>
              <a:rPr lang="en-US" altLang="en-US" dirty="0"/>
              <a:t>Can consist of 1 team or multiple teams</a:t>
            </a:r>
          </a:p>
          <a:p>
            <a:pPr lvl="1"/>
            <a:r>
              <a:rPr lang="en-US" altLang="en-US" dirty="0"/>
              <a:t>May consist of sub-teams</a:t>
            </a:r>
          </a:p>
          <a:p>
            <a:pPr lvl="1"/>
            <a:r>
              <a:rPr lang="en-US" altLang="en-US" dirty="0"/>
              <a:t>Can be made up of fulltime staff, </a:t>
            </a:r>
            <a:r>
              <a:rPr lang="en-US" altLang="en-US" dirty="0" err="1"/>
              <a:t>parttime</a:t>
            </a:r>
            <a:r>
              <a:rPr lang="en-US" altLang="en-US" dirty="0"/>
              <a:t> staff and interns</a:t>
            </a:r>
          </a:p>
          <a:p>
            <a:pPr lvl="1"/>
            <a:r>
              <a:rPr lang="en-US" altLang="en-US" dirty="0"/>
              <a:t>Work can be outsourced</a:t>
            </a:r>
          </a:p>
          <a:p>
            <a:endParaRPr lang="en-US" altLang="en-US" dirty="0"/>
          </a:p>
          <a:p>
            <a:endParaRPr lang="en-US" altLang="en-US" dirty="0"/>
          </a:p>
        </p:txBody>
      </p:sp>
      <p:sp>
        <p:nvSpPr>
          <p:cNvPr id="18436" name="Slide Number Placeholder 3">
            <a:extLst>
              <a:ext uri="{FF2B5EF4-FFF2-40B4-BE49-F238E27FC236}">
                <a16:creationId xmlns:a16="http://schemas.microsoft.com/office/drawing/2014/main" id="{6B872311-95A4-4024-963C-402EA03FBF0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9021939D-D8EA-4FF7-B576-BE1FF8ED695C}" type="slidenum">
              <a:rPr kumimoji="0" lang="en-US" altLang="en-US" sz="1200" b="0" smtClean="0"/>
              <a:pPr>
                <a:spcBef>
                  <a:spcPct val="50000"/>
                </a:spcBef>
                <a:buClrTx/>
                <a:buSzTx/>
                <a:buFontTx/>
                <a:buNone/>
              </a:pPr>
              <a:t>8</a:t>
            </a:fld>
            <a:endParaRPr kumimoji="0" lang="en-US" altLang="en-US" sz="1200" b="0"/>
          </a:p>
        </p:txBody>
      </p:sp>
      <p:pic>
        <p:nvPicPr>
          <p:cNvPr id="3" name="Audio 2">
            <a:hlinkClick r:id="" action="ppaction://media"/>
            <a:extLst>
              <a:ext uri="{FF2B5EF4-FFF2-40B4-BE49-F238E27FC236}">
                <a16:creationId xmlns:a16="http://schemas.microsoft.com/office/drawing/2014/main" id="{D5D05F73-1D9E-44EF-B5CF-3D0BFB1DCF6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105679">
        <p:split orient="vert"/>
      </p:transition>
    </mc:Choice>
    <mc:Fallback>
      <p:transition spd="slow" advTm="10567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435">
                                            <p:txEl>
                                              <p:pRg st="3" end="3"/>
                                            </p:txEl>
                                          </p:spTgt>
                                        </p:tgtEl>
                                        <p:attrNameLst>
                                          <p:attrName>style.visibility</p:attrName>
                                        </p:attrNameLst>
                                      </p:cBhvr>
                                      <p:to>
                                        <p:strVal val="visible"/>
                                      </p:to>
                                    </p:set>
                                    <p:animEffect transition="in" filter="fade">
                                      <p:cBhvr>
                                        <p:cTn id="11" dur="500"/>
                                        <p:tgtEl>
                                          <p:spTgt spid="18435">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435">
                                            <p:txEl>
                                              <p:pRg st="4" end="4"/>
                                            </p:txEl>
                                          </p:spTgt>
                                        </p:tgtEl>
                                        <p:attrNameLst>
                                          <p:attrName>style.visibility</p:attrName>
                                        </p:attrNameLst>
                                      </p:cBhvr>
                                      <p:to>
                                        <p:strVal val="visible"/>
                                      </p:to>
                                    </p:set>
                                    <p:animEffect transition="in" filter="fade">
                                      <p:cBhvr>
                                        <p:cTn id="16" dur="500"/>
                                        <p:tgtEl>
                                          <p:spTgt spid="18435">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8435">
                                            <p:txEl>
                                              <p:pRg st="5" end="5"/>
                                            </p:txEl>
                                          </p:spTgt>
                                        </p:tgtEl>
                                        <p:attrNameLst>
                                          <p:attrName>style.visibility</p:attrName>
                                        </p:attrNameLst>
                                      </p:cBhvr>
                                      <p:to>
                                        <p:strVal val="visible"/>
                                      </p:to>
                                    </p:set>
                                    <p:animEffect transition="in" filter="fade">
                                      <p:cBhvr>
                                        <p:cTn id="19" dur="500"/>
                                        <p:tgtEl>
                                          <p:spTgt spid="18435">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8435">
                                            <p:txEl>
                                              <p:pRg st="6" end="6"/>
                                            </p:txEl>
                                          </p:spTgt>
                                        </p:tgtEl>
                                        <p:attrNameLst>
                                          <p:attrName>style.visibility</p:attrName>
                                        </p:attrNameLst>
                                      </p:cBhvr>
                                      <p:to>
                                        <p:strVal val="visible"/>
                                      </p:to>
                                    </p:set>
                                    <p:animEffect transition="in" filter="fade">
                                      <p:cBhvr>
                                        <p:cTn id="22" dur="500"/>
                                        <p:tgtEl>
                                          <p:spTgt spid="18435">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435">
                                            <p:txEl>
                                              <p:pRg st="7" end="7"/>
                                            </p:txEl>
                                          </p:spTgt>
                                        </p:tgtEl>
                                        <p:attrNameLst>
                                          <p:attrName>style.visibility</p:attrName>
                                        </p:attrNameLst>
                                      </p:cBhvr>
                                      <p:to>
                                        <p:strVal val="visible"/>
                                      </p:to>
                                    </p:set>
                                    <p:animEffect transition="in" filter="fade">
                                      <p:cBhvr>
                                        <p:cTn id="25" dur="500"/>
                                        <p:tgtEl>
                                          <p:spTgt spid="184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0570C-7C56-4241-9C0F-9002CCCEE205}"/>
              </a:ext>
            </a:extLst>
          </p:cNvPr>
          <p:cNvSpPr>
            <a:spLocks noGrp="1"/>
          </p:cNvSpPr>
          <p:nvPr>
            <p:ph type="title"/>
          </p:nvPr>
        </p:nvSpPr>
        <p:spPr/>
        <p:txBody>
          <a:bodyPr/>
          <a:lstStyle/>
          <a:p>
            <a:pPr>
              <a:defRPr/>
            </a:pPr>
            <a:r>
              <a:rPr lang="en-US" altLang="en-US">
                <a:ea typeface="MS PGothic" charset="-128"/>
              </a:rPr>
              <a:t>Quality of Life</a:t>
            </a:r>
          </a:p>
        </p:txBody>
      </p:sp>
      <p:sp>
        <p:nvSpPr>
          <p:cNvPr id="19459" name="Content Placeholder 2">
            <a:extLst>
              <a:ext uri="{FF2B5EF4-FFF2-40B4-BE49-F238E27FC236}">
                <a16:creationId xmlns:a16="http://schemas.microsoft.com/office/drawing/2014/main" id="{173BC347-9C2B-418E-933C-AB312F06D428}"/>
              </a:ext>
            </a:extLst>
          </p:cNvPr>
          <p:cNvSpPr>
            <a:spLocks noGrp="1" noChangeArrowheads="1"/>
          </p:cNvSpPr>
          <p:nvPr>
            <p:ph idx="1"/>
          </p:nvPr>
        </p:nvSpPr>
        <p:spPr/>
        <p:txBody>
          <a:bodyPr/>
          <a:lstStyle/>
          <a:p>
            <a:r>
              <a:rPr lang="en-US" altLang="en-US"/>
              <a:t>Casual working environment</a:t>
            </a:r>
          </a:p>
          <a:p>
            <a:pPr lvl="1"/>
            <a:r>
              <a:rPr lang="en-US" altLang="en-US"/>
              <a:t>No dress code or formal office conduct</a:t>
            </a:r>
          </a:p>
          <a:p>
            <a:pPr lvl="1"/>
            <a:r>
              <a:rPr lang="en-US" altLang="en-US"/>
              <a:t>Free food, beverages and snacks</a:t>
            </a:r>
          </a:p>
          <a:p>
            <a:pPr lvl="1"/>
            <a:r>
              <a:rPr lang="en-US" altLang="en-US"/>
              <a:t>No official working hours</a:t>
            </a:r>
          </a:p>
          <a:p>
            <a:pPr lvl="1"/>
            <a:r>
              <a:rPr lang="en-US" altLang="en-US"/>
              <a:t>No formal office environment</a:t>
            </a:r>
          </a:p>
          <a:p>
            <a:pPr lvl="2"/>
            <a:r>
              <a:rPr lang="en-US" altLang="en-US"/>
              <a:t>possibly virtual offices and meetings</a:t>
            </a:r>
          </a:p>
          <a:p>
            <a:pPr lvl="1"/>
            <a:r>
              <a:rPr lang="en-US" altLang="en-US"/>
              <a:t>No daily deliverables, only end-goals/end-dates</a:t>
            </a:r>
          </a:p>
          <a:p>
            <a:pPr lvl="2"/>
            <a:r>
              <a:rPr lang="en-US" altLang="en-US"/>
              <a:t>Leads to </a:t>
            </a:r>
            <a:r>
              <a:rPr lang="en-US" altLang="en-US">
                <a:solidFill>
                  <a:srgbClr val="FF0000"/>
                </a:solidFill>
              </a:rPr>
              <a:t>crunches</a:t>
            </a:r>
          </a:p>
          <a:p>
            <a:pPr lvl="1"/>
            <a:endParaRPr lang="en-US" altLang="en-US"/>
          </a:p>
        </p:txBody>
      </p:sp>
      <p:sp>
        <p:nvSpPr>
          <p:cNvPr id="19460" name="Slide Number Placeholder 3">
            <a:extLst>
              <a:ext uri="{FF2B5EF4-FFF2-40B4-BE49-F238E27FC236}">
                <a16:creationId xmlns:a16="http://schemas.microsoft.com/office/drawing/2014/main" id="{7C77D1AE-19DD-467A-9643-DEF947CA1EE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1DE39BEE-671D-487D-A86D-DF124F8E0757}" type="slidenum">
              <a:rPr kumimoji="0" lang="en-US" altLang="en-US" sz="1200" b="0" smtClean="0"/>
              <a:pPr>
                <a:spcBef>
                  <a:spcPct val="50000"/>
                </a:spcBef>
                <a:buClrTx/>
                <a:buSzTx/>
                <a:buFontTx/>
                <a:buNone/>
              </a:pPr>
              <a:t>9</a:t>
            </a:fld>
            <a:endParaRPr kumimoji="0" lang="en-US" altLang="en-US" sz="1200" b="0"/>
          </a:p>
        </p:txBody>
      </p:sp>
      <p:pic>
        <p:nvPicPr>
          <p:cNvPr id="19461" name="Picture 4" descr="IMG_0557.JPG">
            <a:extLst>
              <a:ext uri="{FF2B5EF4-FFF2-40B4-BE49-F238E27FC236}">
                <a16:creationId xmlns:a16="http://schemas.microsoft.com/office/drawing/2014/main" id="{C8E31C50-AE6C-4A0D-A1ED-0CD1C6461B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209800"/>
            <a:ext cx="25146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5" descr="IMG_0504.JPG">
            <a:extLst>
              <a:ext uri="{FF2B5EF4-FFF2-40B4-BE49-F238E27FC236}">
                <a16:creationId xmlns:a16="http://schemas.microsoft.com/office/drawing/2014/main" id="{BAF23960-C20C-4F6D-BE29-9B73B122D8E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27600" y="4648200"/>
            <a:ext cx="20066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6" descr="IMG_0511.JPG">
            <a:extLst>
              <a:ext uri="{FF2B5EF4-FFF2-40B4-BE49-F238E27FC236}">
                <a16:creationId xmlns:a16="http://schemas.microsoft.com/office/drawing/2014/main" id="{2FCD4772-D712-4DBF-84B8-41090FA7CB1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85000" y="4648200"/>
            <a:ext cx="20066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4B21A8D8-BDD2-4C17-A946-5CCC57EFAB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cSld>
  <p:clrMapOvr>
    <a:masterClrMapping/>
  </p:clrMapOvr>
  <p:transition spd="slow" advTm="80863">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9|11.2"/>
</p:tagLst>
</file>

<file path=ppt/tags/tag2.xml><?xml version="1.0" encoding="utf-8"?>
<p:tagLst xmlns:a="http://schemas.openxmlformats.org/drawingml/2006/main" xmlns:r="http://schemas.openxmlformats.org/officeDocument/2006/relationships" xmlns:p="http://schemas.openxmlformats.org/presentationml/2006/main">
  <p:tag name="TIMING" val="|18.1|18"/>
</p:tagLst>
</file>

<file path=ppt/tags/tag3.xml><?xml version="1.0" encoding="utf-8"?>
<p:tagLst xmlns:a="http://schemas.openxmlformats.org/drawingml/2006/main" xmlns:r="http://schemas.openxmlformats.org/officeDocument/2006/relationships" xmlns:p="http://schemas.openxmlformats.org/presentationml/2006/main">
  <p:tag name="TIMING" val="|13.4|15.9|14.5|5.4|31.2"/>
</p:tagLst>
</file>

<file path=ppt/tags/tag4.xml><?xml version="1.0" encoding="utf-8"?>
<p:tagLst xmlns:a="http://schemas.openxmlformats.org/drawingml/2006/main" xmlns:r="http://schemas.openxmlformats.org/officeDocument/2006/relationships" xmlns:p="http://schemas.openxmlformats.org/presentationml/2006/main">
  <p:tag name="TIMING" val="|32.8|45.2"/>
</p:tagLst>
</file>

<file path=ppt/tags/tag5.xml><?xml version="1.0" encoding="utf-8"?>
<p:tagLst xmlns:a="http://schemas.openxmlformats.org/drawingml/2006/main" xmlns:r="http://schemas.openxmlformats.org/officeDocument/2006/relationships" xmlns:p="http://schemas.openxmlformats.org/presentationml/2006/main">
  <p:tag name="TIMING" val="|14.6|12.6|27.6|17"/>
</p:tagLst>
</file>

<file path=ppt/tags/tag6.xml><?xml version="1.0" encoding="utf-8"?>
<p:tagLst xmlns:a="http://schemas.openxmlformats.org/drawingml/2006/main" xmlns:r="http://schemas.openxmlformats.org/officeDocument/2006/relationships" xmlns:p="http://schemas.openxmlformats.org/presentationml/2006/main">
  <p:tag name="TIMING" val="|36.1|15.9|41.2|10.6"/>
</p:tagLst>
</file>

<file path=ppt/tags/tag7.xml><?xml version="1.0" encoding="utf-8"?>
<p:tagLst xmlns:a="http://schemas.openxmlformats.org/drawingml/2006/main" xmlns:r="http://schemas.openxmlformats.org/officeDocument/2006/relationships" xmlns:p="http://schemas.openxmlformats.org/presentationml/2006/main">
  <p:tag name="TIMING" val="|13.4|19.9|9.2|11.4"/>
</p:tagLst>
</file>

<file path=ppt/tags/tag8.xml><?xml version="1.0" encoding="utf-8"?>
<p:tagLst xmlns:a="http://schemas.openxmlformats.org/drawingml/2006/main" xmlns:r="http://schemas.openxmlformats.org/officeDocument/2006/relationships" xmlns:p="http://schemas.openxmlformats.org/presentationml/2006/main">
  <p:tag name="TIMING" val="|28.7|18.6"/>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1167</TotalTime>
  <Words>3551</Words>
  <Application>Microsoft Office PowerPoint</Application>
  <PresentationFormat>On-screen Show (4:3)</PresentationFormat>
  <Paragraphs>218</Paragraphs>
  <Slides>15</Slides>
  <Notes>15</Notes>
  <HiddenSlides>0</HiddenSlides>
  <MMClips>15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ＭＳ Ｐゴシック</vt:lpstr>
      <vt:lpstr>ＭＳ Ｐゴシック</vt:lpstr>
      <vt:lpstr>Arial</vt:lpstr>
      <vt:lpstr>Arial Narrow</vt:lpstr>
      <vt:lpstr>Calibri</vt:lpstr>
      <vt:lpstr>Tahoma</vt:lpstr>
      <vt:lpstr>Verdana</vt:lpstr>
      <vt:lpstr>Wingdings</vt:lpstr>
      <vt:lpstr>Contport</vt:lpstr>
      <vt:lpstr>PowerPoint Presentation</vt:lpstr>
      <vt:lpstr>Game Publishers</vt:lpstr>
      <vt:lpstr>Game Publisher</vt:lpstr>
      <vt:lpstr>Responsibilities</vt:lpstr>
      <vt:lpstr>Financing Options</vt:lpstr>
      <vt:lpstr>Leading Game Publishers</vt:lpstr>
      <vt:lpstr>Game Studios</vt:lpstr>
      <vt:lpstr>Game Studios</vt:lpstr>
      <vt:lpstr>Quality of Life</vt:lpstr>
      <vt:lpstr>Top 50 Studios of 2018</vt:lpstr>
      <vt:lpstr>Indies (Independent Games)</vt:lpstr>
      <vt:lpstr>Indies’ Motivation</vt:lpstr>
      <vt:lpstr>Singapore-based Companies</vt:lpstr>
      <vt:lpstr>Checkpoint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 Teck Jin Andrew</dc:creator>
  <cp:lastModifiedBy>Oon Wee Chong</cp:lastModifiedBy>
  <cp:revision>65</cp:revision>
  <cp:lastPrinted>2000-08-04T01:42:18Z</cp:lastPrinted>
  <dcterms:created xsi:type="dcterms:W3CDTF">2016-02-13T05:17:33Z</dcterms:created>
  <dcterms:modified xsi:type="dcterms:W3CDTF">2020-04-22T03:52:12Z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owc2@np.edu.sg</vt:lpwstr>
  </property>
  <property fmtid="{D5CDD505-2E9C-101B-9397-08002B2CF9AE}" pid="5" name="MSIP_Label_84f81056-721b-4b22-8334-0449c6cc893e_SetDate">
    <vt:lpwstr>2020-03-23T09:10:17.4891061Z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5fcc026d-f390-47e7-ba5d-3f229760b7eb</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iteId">
    <vt:lpwstr>cba9e115-3016-4462-a1ab-a565cba0cdf1</vt:lpwstr>
  </property>
  <property fmtid="{D5CDD505-2E9C-101B-9397-08002B2CF9AE}" pid="12" name="MSIP_Label_30286cb9-b49f-4646-87a5-340028348160_Owner">
    <vt:lpwstr>owc2@np.edu.sg</vt:lpwstr>
  </property>
  <property fmtid="{D5CDD505-2E9C-101B-9397-08002B2CF9AE}" pid="13" name="MSIP_Label_30286cb9-b49f-4646-87a5-340028348160_SetDate">
    <vt:lpwstr>2020-03-23T09:10:17.4891061Z</vt:lpwstr>
  </property>
  <property fmtid="{D5CDD505-2E9C-101B-9397-08002B2CF9AE}" pid="14" name="MSIP_Label_30286cb9-b49f-4646-87a5-340028348160_Name">
    <vt:lpwstr>Non Sensitive</vt:lpwstr>
  </property>
  <property fmtid="{D5CDD505-2E9C-101B-9397-08002B2CF9AE}" pid="15" name="MSIP_Label_30286cb9-b49f-4646-87a5-340028348160_Application">
    <vt:lpwstr>Microsoft Azure Information Protection</vt:lpwstr>
  </property>
  <property fmtid="{D5CDD505-2E9C-101B-9397-08002B2CF9AE}" pid="16" name="MSIP_Label_30286cb9-b49f-4646-87a5-340028348160_ActionId">
    <vt:lpwstr>5fcc026d-f390-47e7-ba5d-3f229760b7eb</vt:lpwstr>
  </property>
  <property fmtid="{D5CDD505-2E9C-101B-9397-08002B2CF9AE}" pid="17" name="MSIP_Label_30286cb9-b49f-4646-87a5-340028348160_Parent">
    <vt:lpwstr>84f81056-721b-4b22-8334-0449c6cc893e</vt:lpwstr>
  </property>
  <property fmtid="{D5CDD505-2E9C-101B-9397-08002B2CF9AE}" pid="18" name="MSIP_Label_30286cb9-b49f-4646-87a5-340028348160_Extended_MSFT_Method">
    <vt:lpwstr>Automatic</vt:lpwstr>
  </property>
  <property fmtid="{D5CDD505-2E9C-101B-9397-08002B2CF9AE}" pid="19" name="Sensitivity">
    <vt:lpwstr>Official (Closed) Non Sensitive</vt:lpwstr>
  </property>
</Properties>
</file>